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3" r:id="rId3"/>
    <p:sldId id="270" r:id="rId4"/>
    <p:sldId id="259" r:id="rId5"/>
    <p:sldId id="271" r:id="rId6"/>
    <p:sldId id="272" r:id="rId7"/>
    <p:sldId id="274" r:id="rId8"/>
    <p:sldId id="275" r:id="rId9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91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764030" y="1124585"/>
            <a:ext cx="5911850" cy="11601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buClrTx/>
              <a:buSzTx/>
              <a:buFontTx/>
            </a:pPr>
            <a:r>
              <a:rPr lang="zh-CN" altLang="en-US" sz="3600" b="1">
                <a:ea typeface="微软雅黑" panose="020B0503020204020204" charset="-122"/>
              </a:rPr>
              <a:t>巨人大道东侧、纬四路北侧地块控规</a:t>
            </a:r>
            <a:r>
              <a:rPr lang="zh-CN" altLang="en-US" sz="3600" b="1">
                <a:ea typeface="微软雅黑" panose="020B0503020204020204" charset="-122"/>
              </a:rPr>
              <a:t>方案</a:t>
            </a:r>
            <a:endParaRPr lang="zh-CN" altLang="en-US" sz="3600" b="1"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00020" y="4797425"/>
            <a:ext cx="4615180" cy="71882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zh-CN" sz="1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编制单位：</a:t>
            </a:r>
            <a:r>
              <a:rPr lang="zh-CN" altLang="zh-CN" sz="18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河南省城乡规划设计研究总院</a:t>
            </a:r>
            <a:endParaRPr lang="zh-CN" altLang="zh-CN" sz="1800" b="1"/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360" y="620395"/>
            <a:ext cx="8229600" cy="873125"/>
          </a:xfrm>
        </p:spPr>
        <p:txBody>
          <a:bodyPr/>
          <a:p>
            <a:pPr algn="l"/>
            <a:r>
              <a:rPr lang="zh-CN" altLang="zh-CN" sz="2400" b="1"/>
              <a:t>情况说明</a:t>
            </a:r>
            <a:endParaRPr lang="zh-CN" altLang="zh-CN" sz="2400" b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09625" y="1701165"/>
            <a:ext cx="7435850" cy="4073525"/>
          </a:xfrm>
        </p:spPr>
        <p:txBody>
          <a:bodyPr/>
          <a:p>
            <a:pPr marL="0" indent="0">
              <a:lnSpc>
                <a:spcPts val="3300"/>
              </a:lnSpc>
              <a:buNone/>
            </a:pPr>
            <a:r>
              <a:rPr lang="en-US" altLang="zh-CN" sz="2000">
                <a:latin typeface="仿宋" panose="02010609060101010101" charset="-122"/>
                <a:ea typeface="仿宋" panose="02010609060101010101" charset="-122"/>
                <a:sym typeface="+mn-ea"/>
              </a:rPr>
              <a:t>    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该地块位于南蒲街道巨人大道东侧、纬四路北侧，规划为二类工业用地。该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地块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已办理不动产证件，面积</a:t>
            </a:r>
            <a:r>
              <a:rPr lang="en-US" altLang="zh-CN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68.22</a:t>
            </a:r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亩。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微软雅黑" panose="020B0503020204020204" charset="-122"/>
              </a:rPr>
              <a:t>下一步为加建厂房，办理工程规划手续，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需编制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微软雅黑" panose="020B0503020204020204" charset="-122"/>
              </a:rPr>
              <a:t>地块控规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方案。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微软雅黑" panose="020B0503020204020204" charset="-122"/>
              </a:rPr>
              <a:t>待地块控规批复后，依据控规，完善设计方案，办理相关规划手续。</a:t>
            </a:r>
            <a:endParaRPr lang="zh-CN" altLang="en-US" sz="2000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39750" y="260985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办理不动产证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2" name="图片 1" descr="wechat_2025-10-23_104007_991"/>
          <p:cNvPicPr>
            <a:picLocks noChangeAspect="1"/>
          </p:cNvPicPr>
          <p:nvPr/>
        </p:nvPicPr>
        <p:blipFill>
          <a:blip r:embed="rId1"/>
          <a:srcRect r="49631"/>
          <a:stretch>
            <a:fillRect/>
          </a:stretch>
        </p:blipFill>
        <p:spPr>
          <a:xfrm>
            <a:off x="251460" y="764540"/>
            <a:ext cx="4007485" cy="5528945"/>
          </a:xfrm>
          <a:prstGeom prst="rect">
            <a:avLst/>
          </a:prstGeom>
        </p:spPr>
      </p:pic>
      <p:pic>
        <p:nvPicPr>
          <p:cNvPr id="4" name="图片 3" descr="wechat_2025-10-23_104031_415"/>
          <p:cNvPicPr>
            <a:picLocks noChangeAspect="1"/>
          </p:cNvPicPr>
          <p:nvPr/>
        </p:nvPicPr>
        <p:blipFill>
          <a:blip r:embed="rId2"/>
          <a:srcRect r="49230"/>
          <a:stretch>
            <a:fillRect/>
          </a:stretch>
        </p:blipFill>
        <p:spPr>
          <a:xfrm>
            <a:off x="4356100" y="764540"/>
            <a:ext cx="4173855" cy="551307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115695" y="3644900"/>
            <a:ext cx="935990" cy="215900"/>
          </a:xfrm>
          <a:prstGeom prst="rect">
            <a:avLst/>
          </a:prstGeom>
          <a:noFill/>
          <a:ln w="127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507990" y="3716655"/>
            <a:ext cx="1068705" cy="215900"/>
          </a:xfrm>
          <a:prstGeom prst="rect">
            <a:avLst/>
          </a:prstGeom>
          <a:noFill/>
          <a:ln w="127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12140" y="332740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正射影像</a:t>
            </a:r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位置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2" name="图片 1" descr="wechat_2025-10-24_084219_433"/>
          <p:cNvPicPr>
            <a:picLocks noChangeAspect="1"/>
          </p:cNvPicPr>
          <p:nvPr/>
        </p:nvPicPr>
        <p:blipFill>
          <a:blip r:embed="rId1"/>
          <a:srcRect l="10632"/>
          <a:stretch>
            <a:fillRect/>
          </a:stretch>
        </p:blipFill>
        <p:spPr>
          <a:xfrm>
            <a:off x="40005" y="1196340"/>
            <a:ext cx="9098915" cy="497268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084070" y="3486785"/>
            <a:ext cx="618490" cy="2298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r>
              <a:rPr lang="en-US" altLang="zh-CN" sz="900">
                <a:highlight>
                  <a:srgbClr val="FFFF00"/>
                </a:highlight>
              </a:rPr>
              <a:t>42.33</a:t>
            </a:r>
            <a:r>
              <a:rPr lang="zh-CN" altLang="en-US" sz="900">
                <a:highlight>
                  <a:srgbClr val="FFFF00"/>
                </a:highlight>
              </a:rPr>
              <a:t>亩</a:t>
            </a:r>
            <a:endParaRPr lang="zh-CN" altLang="en-US" sz="900">
              <a:highlight>
                <a:srgbClr val="FFFF00"/>
              </a:highligh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73580" y="4045585"/>
            <a:ext cx="104711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900">
                <a:highlight>
                  <a:srgbClr val="FFFF00"/>
                </a:highlight>
              </a:rPr>
              <a:t>25.89</a:t>
            </a:r>
            <a:r>
              <a:rPr lang="zh-CN" altLang="en-US" sz="900">
                <a:highlight>
                  <a:srgbClr val="FFFF00"/>
                </a:highlight>
              </a:rPr>
              <a:t>亩</a:t>
            </a:r>
            <a:endParaRPr lang="zh-CN" altLang="en-US" sz="900"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596255" y="3063240"/>
            <a:ext cx="10642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highlight>
                  <a:srgbClr val="FFFF00"/>
                </a:highlight>
              </a:rPr>
              <a:t>枣科村</a:t>
            </a:r>
            <a:endParaRPr lang="zh-CN" altLang="en-US" sz="1400">
              <a:highlight>
                <a:srgbClr val="FFFF00"/>
              </a:highligh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420110" y="5516880"/>
            <a:ext cx="103124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highlight>
                  <a:srgbClr val="FFFF00"/>
                </a:highlight>
              </a:rPr>
              <a:t>金寨村</a:t>
            </a:r>
            <a:endParaRPr lang="zh-CN" altLang="en-US" sz="1400">
              <a:highlight>
                <a:srgbClr val="FFFF00"/>
              </a:highlight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1700530" y="3101340"/>
            <a:ext cx="1147445" cy="1380490"/>
          </a:xfrm>
          <a:custGeom>
            <a:avLst/>
            <a:gdLst>
              <a:gd name="connisteX0" fmla="*/ 98425 w 1147445"/>
              <a:gd name="connsiteY0" fmla="*/ 89535 h 1380490"/>
              <a:gd name="connisteX1" fmla="*/ 196850 w 1147445"/>
              <a:gd name="connsiteY1" fmla="*/ 0 h 1380490"/>
              <a:gd name="connisteX2" fmla="*/ 1147445 w 1147445"/>
              <a:gd name="connsiteY2" fmla="*/ 107315 h 1380490"/>
              <a:gd name="connisteX3" fmla="*/ 1003935 w 1147445"/>
              <a:gd name="connsiteY3" fmla="*/ 1380490 h 1380490"/>
              <a:gd name="connisteX4" fmla="*/ 107315 w 1147445"/>
              <a:gd name="connsiteY4" fmla="*/ 1273175 h 1380490"/>
              <a:gd name="connisteX5" fmla="*/ 0 w 1147445"/>
              <a:gd name="connsiteY5" fmla="*/ 1147445 h 1380490"/>
              <a:gd name="connisteX6" fmla="*/ 98425 w 1147445"/>
              <a:gd name="connsiteY6" fmla="*/ 89535 h 13804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l" t="t" r="r" b="b"/>
            <a:pathLst>
              <a:path w="1147445" h="1380490">
                <a:moveTo>
                  <a:pt x="98425" y="89535"/>
                </a:moveTo>
                <a:lnTo>
                  <a:pt x="196850" y="0"/>
                </a:lnTo>
                <a:lnTo>
                  <a:pt x="1147445" y="107315"/>
                </a:lnTo>
                <a:lnTo>
                  <a:pt x="1003935" y="1380490"/>
                </a:lnTo>
                <a:lnTo>
                  <a:pt x="107315" y="1273175"/>
                </a:lnTo>
                <a:lnTo>
                  <a:pt x="0" y="1147445"/>
                </a:lnTo>
                <a:lnTo>
                  <a:pt x="98425" y="89535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1727200" y="3863340"/>
            <a:ext cx="1022350" cy="107315"/>
          </a:xfrm>
          <a:custGeom>
            <a:avLst/>
            <a:gdLst>
              <a:gd name="connisteX0" fmla="*/ 0 w 1022350"/>
              <a:gd name="connsiteY0" fmla="*/ 0 h 107315"/>
              <a:gd name="connisteX1" fmla="*/ 1022350 w 1022350"/>
              <a:gd name="connsiteY1" fmla="*/ 107315 h 10731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</a:cxnLst>
            <a:rect l="l" t="t" r="r" b="b"/>
            <a:pathLst>
              <a:path w="1022350" h="107315">
                <a:moveTo>
                  <a:pt x="0" y="0"/>
                </a:moveTo>
                <a:lnTo>
                  <a:pt x="1022350" y="107315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207895" y="2063115"/>
            <a:ext cx="11404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highlight>
                  <a:srgbClr val="FFFF00"/>
                </a:highlight>
              </a:rPr>
              <a:t>重科起重</a:t>
            </a:r>
            <a:endParaRPr lang="zh-CN" altLang="en-US" sz="140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12140" y="404495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国土空间位置</a:t>
            </a:r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图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2" name="图片 1" descr="wechat_2025-10-24_084303_546"/>
          <p:cNvPicPr>
            <a:picLocks noChangeAspect="1"/>
          </p:cNvPicPr>
          <p:nvPr/>
        </p:nvPicPr>
        <p:blipFill>
          <a:blip r:embed="rId1"/>
          <a:srcRect l="16139" t="8877"/>
          <a:stretch>
            <a:fillRect/>
          </a:stretch>
        </p:blipFill>
        <p:spPr>
          <a:xfrm>
            <a:off x="35560" y="1052195"/>
            <a:ext cx="9062085" cy="5168900"/>
          </a:xfrm>
          <a:prstGeom prst="rect">
            <a:avLst/>
          </a:prstGeom>
        </p:spPr>
      </p:pic>
      <p:sp>
        <p:nvSpPr>
          <p:cNvPr id="7" name="任意多边形 6"/>
          <p:cNvSpPr/>
          <p:nvPr/>
        </p:nvSpPr>
        <p:spPr>
          <a:xfrm>
            <a:off x="1349375" y="2955290"/>
            <a:ext cx="2027555" cy="1487170"/>
          </a:xfrm>
          <a:custGeom>
            <a:avLst/>
            <a:gdLst>
              <a:gd name="connisteX0" fmla="*/ 107950 w 2027555"/>
              <a:gd name="connsiteY0" fmla="*/ 81280 h 1487170"/>
              <a:gd name="connisteX1" fmla="*/ 215900 w 2027555"/>
              <a:gd name="connsiteY1" fmla="*/ 0 h 1487170"/>
              <a:gd name="connisteX2" fmla="*/ 1955800 w 2027555"/>
              <a:gd name="connsiteY2" fmla="*/ 161925 h 1487170"/>
              <a:gd name="connisteX3" fmla="*/ 2027555 w 2027555"/>
              <a:gd name="connsiteY3" fmla="*/ 270510 h 1487170"/>
              <a:gd name="connisteX4" fmla="*/ 1919605 w 2027555"/>
              <a:gd name="connsiteY4" fmla="*/ 1450975 h 1487170"/>
              <a:gd name="connisteX5" fmla="*/ 1919605 w 2027555"/>
              <a:gd name="connsiteY5" fmla="*/ 1388110 h 1487170"/>
              <a:gd name="connisteX6" fmla="*/ 1847215 w 2027555"/>
              <a:gd name="connsiteY6" fmla="*/ 1487170 h 1487170"/>
              <a:gd name="connisteX7" fmla="*/ 126365 w 2027555"/>
              <a:gd name="connsiteY7" fmla="*/ 1324610 h 1487170"/>
              <a:gd name="connisteX8" fmla="*/ 0 w 2027555"/>
              <a:gd name="connsiteY8" fmla="*/ 1189355 h 1487170"/>
              <a:gd name="connisteX9" fmla="*/ 135255 w 2027555"/>
              <a:gd name="connsiteY9" fmla="*/ 45085 h 148717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</a:cxnLst>
            <a:rect l="l" t="t" r="r" b="b"/>
            <a:pathLst>
              <a:path w="2027555" h="1487170">
                <a:moveTo>
                  <a:pt x="107950" y="81280"/>
                </a:moveTo>
                <a:lnTo>
                  <a:pt x="215900" y="0"/>
                </a:lnTo>
                <a:lnTo>
                  <a:pt x="1955800" y="161925"/>
                </a:lnTo>
                <a:lnTo>
                  <a:pt x="2027555" y="270510"/>
                </a:lnTo>
                <a:lnTo>
                  <a:pt x="1919605" y="1450975"/>
                </a:lnTo>
                <a:lnTo>
                  <a:pt x="1919605" y="1388110"/>
                </a:lnTo>
                <a:lnTo>
                  <a:pt x="1847215" y="1487170"/>
                </a:lnTo>
                <a:lnTo>
                  <a:pt x="126365" y="1324610"/>
                </a:lnTo>
                <a:lnTo>
                  <a:pt x="0" y="1189355"/>
                </a:lnTo>
                <a:lnTo>
                  <a:pt x="135255" y="45085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12140" y="404495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控规方案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2" name="图片 1" descr="1fb7147beeb4219ec5ff58ffb54110ef"/>
          <p:cNvPicPr>
            <a:picLocks noChangeAspect="1"/>
          </p:cNvPicPr>
          <p:nvPr/>
        </p:nvPicPr>
        <p:blipFill>
          <a:blip r:embed="rId1"/>
          <a:srcRect l="5903" t="4296" r="3542" b="4296"/>
          <a:stretch>
            <a:fillRect/>
          </a:stretch>
        </p:blipFill>
        <p:spPr>
          <a:xfrm>
            <a:off x="683260" y="980440"/>
            <a:ext cx="7875905" cy="56159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12140" y="404495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控规方案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2" name="图片 1" descr="1fb7147beeb4219ec5ff58ffb54110ef"/>
          <p:cNvPicPr>
            <a:picLocks noChangeAspect="1"/>
          </p:cNvPicPr>
          <p:nvPr/>
        </p:nvPicPr>
        <p:blipFill>
          <a:blip r:embed="rId1"/>
          <a:srcRect l="66782" t="23124" r="3542" b="22005"/>
          <a:stretch>
            <a:fillRect/>
          </a:stretch>
        </p:blipFill>
        <p:spPr>
          <a:xfrm>
            <a:off x="2267585" y="44450"/>
            <a:ext cx="5169535" cy="67519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</Words>
  <Application>WPS 演示</Application>
  <PresentationFormat/>
  <Paragraphs>29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Arial</vt:lpstr>
      <vt:lpstr>宋体</vt:lpstr>
      <vt:lpstr>Wingdings</vt:lpstr>
      <vt:lpstr>微软雅黑</vt:lpstr>
      <vt:lpstr>黑体</vt:lpstr>
      <vt:lpstr>仿宋</vt:lpstr>
      <vt:lpstr>Arial Unicode MS</vt:lpstr>
      <vt:lpstr>Calibri</vt:lpstr>
      <vt:lpstr>默认设计模板</vt:lpstr>
      <vt:lpstr>PowerPoint 演示文稿</vt:lpstr>
      <vt:lpstr>情况说明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～飞</cp:lastModifiedBy>
  <cp:revision>79</cp:revision>
  <dcterms:created xsi:type="dcterms:W3CDTF">2025-02-21T07:41:00Z</dcterms:created>
  <dcterms:modified xsi:type="dcterms:W3CDTF">2025-11-11T06:50:54Z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2052-12.1.0.23125</vt:lpwstr>
  </property>
  <property fmtid="{D5CDD505-2E9C-101B-9397-08002B2CF9AE}" pid="3" name="ICV">
    <vt:lpwstr>20C7B5E491A442E6868BBF8D678CC0CF_13</vt:lpwstr>
  </property>
</Properties>
</file>