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3" r:id="rId3"/>
    <p:sldId id="266" r:id="rId4"/>
    <p:sldId id="259" r:id="rId5"/>
    <p:sldId id="265" r:id="rId6"/>
    <p:sldId id="262" r:id="rId7"/>
    <p:sldId id="260" r:id="rId8"/>
    <p:sldId id="267" r:id="rId9"/>
    <p:sldId id="268" r:id="rId10"/>
    <p:sldId id="269" r:id="rId11"/>
    <p:sldId id="270" r:id="rId12"/>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2"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9" d="100"/>
          <a:sy n="69" d="100"/>
        </p:scale>
        <p:origin x="-138" y="-102"/>
      </p:cViewPr>
      <p:guideLst>
        <p:guide orient="horz" pos="2182"/>
        <p:guide pos="2947"/>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16075" y="1556385"/>
            <a:ext cx="5911850" cy="1160145"/>
          </a:xfrm>
          <a:prstGeom prst="rect">
            <a:avLst/>
          </a:prstGeom>
          <a:noFill/>
        </p:spPr>
        <p:txBody>
          <a:bodyPr wrap="square" rtlCol="0" anchor="t">
            <a:noAutofit/>
          </a:bodyPr>
          <a:p>
            <a:pPr algn="ctr">
              <a:buClrTx/>
              <a:buSzTx/>
              <a:buFontTx/>
            </a:pPr>
            <a:r>
              <a:rPr lang="zh-CN" altLang="en-US" sz="3600" b="1">
                <a:ea typeface="微软雅黑" panose="020B0503020204020204" charset="-122"/>
              </a:rPr>
              <a:t>阳泽路北侧、博爱路西侧地块控规方案及供地方案</a:t>
            </a:r>
            <a:endParaRPr lang="en-US" altLang="zh-CN" sz="3600" b="1">
              <a:ea typeface="微软雅黑" panose="020B0503020204020204" charset="-122"/>
            </a:endParaRPr>
          </a:p>
        </p:txBody>
      </p:sp>
      <p:sp>
        <p:nvSpPr>
          <p:cNvPr id="5" name="文本框 4"/>
          <p:cNvSpPr txBox="1"/>
          <p:nvPr/>
        </p:nvSpPr>
        <p:spPr>
          <a:xfrm>
            <a:off x="2700020" y="4797425"/>
            <a:ext cx="4615180" cy="718820"/>
          </a:xfrm>
          <a:prstGeom prst="rect">
            <a:avLst/>
          </a:prstGeom>
        </p:spPr>
        <p:txBody>
          <a:bodyPr>
            <a:noAutofit/>
            <a:extLst>
              <a:ext uri="{4A0BC546-FE56-4ADE-93B0-CB8AF2F6F144}">
                <wpsdc:textFrameExt xmlns:wpsdc="http://www.wps.cn/officeDocument/2022/drawingmlCustomData" type="text"/>
              </a:ext>
            </a:extLst>
          </a:bodyPr>
          <a:p>
            <a:pPr algn="l"/>
            <a:r>
              <a:rPr lang="zh-CN" altLang="zh-CN" sz="1800" b="1" dirty="0">
                <a:latin typeface="黑体" panose="02010609060101010101" pitchFamily="49" charset="-122"/>
                <a:ea typeface="黑体" panose="02010609060101010101" pitchFamily="49" charset="-122"/>
                <a:sym typeface="+mn-ea"/>
              </a:rPr>
              <a:t>编制单位：</a:t>
            </a:r>
            <a:r>
              <a:rPr lang="zh-CN" altLang="zh-CN" sz="1800" b="1" dirty="0">
                <a:latin typeface="黑体" panose="02010609060101010101" pitchFamily="49" charset="-122"/>
                <a:ea typeface="黑体" panose="02010609060101010101" pitchFamily="49" charset="-122"/>
                <a:sym typeface="宋体" panose="02010600030101010101" pitchFamily="2" charset="-122"/>
              </a:rPr>
              <a:t>河南省城乡规划设计研究总院</a:t>
            </a:r>
            <a:endParaRPr lang="zh-CN" altLang="zh-CN" sz="1800" b="1"/>
          </a:p>
          <a:p>
            <a:pPr algn="l"/>
            <a:endParaRPr lang="zh-CN" altLang="en-US" sz="1800">
              <a:latin typeface="Arial" panose="020B0604020202020204" pitchFamily="34" charset="0"/>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67360" y="620395"/>
            <a:ext cx="8229600" cy="873125"/>
          </a:xfrm>
        </p:spPr>
        <p:txBody>
          <a:bodyPr/>
          <a:p>
            <a:pPr algn="l"/>
            <a:r>
              <a:rPr lang="zh-CN" altLang="zh-CN" sz="2400" b="1"/>
              <a:t>情况说明</a:t>
            </a:r>
            <a:endParaRPr lang="zh-CN" altLang="zh-CN" sz="2400" b="1"/>
          </a:p>
        </p:txBody>
      </p:sp>
      <p:sp>
        <p:nvSpPr>
          <p:cNvPr id="3" name="内容占位符 2"/>
          <p:cNvSpPr>
            <a:spLocks noGrp="1"/>
          </p:cNvSpPr>
          <p:nvPr>
            <p:ph idx="1"/>
          </p:nvPr>
        </p:nvSpPr>
        <p:spPr>
          <a:xfrm>
            <a:off x="809625" y="1701165"/>
            <a:ext cx="7435850" cy="4073525"/>
          </a:xfrm>
        </p:spPr>
        <p:txBody>
          <a:bodyPr/>
          <a:p>
            <a:pPr marL="0" indent="0">
              <a:lnSpc>
                <a:spcPts val="3300"/>
              </a:lnSpc>
              <a:buNone/>
            </a:pPr>
            <a:r>
              <a:rPr lang="en-US" altLang="zh-CN" sz="2000">
                <a:latin typeface="仿宋" panose="02010609060101010101" charset="-122"/>
                <a:ea typeface="仿宋" panose="02010609060101010101" charset="-122"/>
                <a:sym typeface="+mn-ea"/>
              </a:rPr>
              <a:t>    </a:t>
            </a:r>
            <a:r>
              <a:rPr lang="zh-CN" altLang="zh-CN" sz="2000" b="1">
                <a:latin typeface="仿宋" panose="02010609060101010101" charset="-122"/>
                <a:ea typeface="仿宋" panose="02010609060101010101" charset="-122"/>
                <a:sym typeface="+mn-ea"/>
              </a:rPr>
              <a:t>该地块位于南蒲街道范围，阳泽路北侧、博爱路西侧，规划为二类工业用地，规划面积</a:t>
            </a:r>
            <a:r>
              <a:rPr lang="en-US" altLang="zh-CN" sz="2000" b="1">
                <a:latin typeface="仿宋" panose="02010609060101010101" charset="-122"/>
                <a:ea typeface="仿宋" panose="02010609060101010101" charset="-122"/>
                <a:sym typeface="+mn-ea"/>
              </a:rPr>
              <a:t>119</a:t>
            </a:r>
            <a:r>
              <a:rPr lang="zh-CN" altLang="en-US" sz="2000" b="1">
                <a:latin typeface="仿宋" panose="02010609060101010101" charset="-122"/>
                <a:ea typeface="仿宋" panose="02010609060101010101" charset="-122"/>
                <a:sym typeface="+mn-ea"/>
              </a:rPr>
              <a:t>亩</a:t>
            </a:r>
            <a:r>
              <a:rPr lang="zh-CN" altLang="zh-CN" sz="2000" b="1">
                <a:latin typeface="仿宋" panose="02010609060101010101" charset="-122"/>
                <a:ea typeface="仿宋" panose="02010609060101010101" charset="-122"/>
                <a:sym typeface="+mn-ea"/>
              </a:rPr>
              <a:t>。</a:t>
            </a:r>
            <a:r>
              <a:rPr lang="zh-CN" altLang="zh-CN" sz="2000" b="1">
                <a:solidFill>
                  <a:schemeClr val="tx1"/>
                </a:solidFill>
                <a:latin typeface="仿宋" panose="02010609060101010101" charset="-122"/>
                <a:ea typeface="仿宋" panose="02010609060101010101" charset="-122"/>
                <a:sym typeface="+mn-ea"/>
              </a:rPr>
              <a:t>该地块拟</a:t>
            </a:r>
            <a:r>
              <a:rPr lang="zh-CN" sz="2000" b="1">
                <a:solidFill>
                  <a:schemeClr val="tx1"/>
                </a:solidFill>
                <a:latin typeface="仿宋" panose="02010609060101010101" charset="-122"/>
                <a:ea typeface="仿宋" panose="02010609060101010101" charset="-122"/>
                <a:sym typeface="+mn-ea"/>
              </a:rPr>
              <a:t>挂牌出让，</a:t>
            </a:r>
            <a:r>
              <a:rPr lang="zh-CN" altLang="zh-CN" sz="2000" b="1">
                <a:solidFill>
                  <a:schemeClr val="tx1"/>
                </a:solidFill>
                <a:latin typeface="仿宋" panose="02010609060101010101" charset="-122"/>
                <a:ea typeface="仿宋" panose="02010609060101010101" charset="-122"/>
                <a:sym typeface="+mn-ea"/>
              </a:rPr>
              <a:t>需编制</a:t>
            </a:r>
            <a:r>
              <a:rPr lang="zh-CN" altLang="zh-CN" sz="2000" b="1">
                <a:solidFill>
                  <a:schemeClr val="tx1"/>
                </a:solidFill>
                <a:latin typeface="仿宋" panose="02010609060101010101" charset="-122"/>
                <a:ea typeface="仿宋" panose="02010609060101010101" charset="-122"/>
                <a:sym typeface="微软雅黑" panose="020B0503020204020204" charset="-122"/>
              </a:rPr>
              <a:t>地块控规</a:t>
            </a:r>
            <a:r>
              <a:rPr lang="zh-CN" altLang="zh-CN" sz="2000" b="1">
                <a:solidFill>
                  <a:schemeClr val="tx1"/>
                </a:solidFill>
                <a:latin typeface="仿宋" panose="02010609060101010101" charset="-122"/>
                <a:ea typeface="仿宋" panose="02010609060101010101" charset="-122"/>
                <a:sym typeface="+mn-ea"/>
              </a:rPr>
              <a:t>方案，出具规划设计条件</a:t>
            </a:r>
            <a:r>
              <a:rPr lang="zh-CN" altLang="zh-CN" sz="2000" b="1">
                <a:solidFill>
                  <a:schemeClr val="tx1"/>
                </a:solidFill>
                <a:latin typeface="仿宋" panose="02010609060101010101" charset="-122"/>
                <a:ea typeface="仿宋" panose="02010609060101010101" charset="-122"/>
                <a:sym typeface="微软雅黑" panose="020B0503020204020204" charset="-122"/>
              </a:rPr>
              <a:t>。</a:t>
            </a:r>
            <a:endParaRPr lang="zh-CN" altLang="zh-CN" sz="2000" b="1">
              <a:solidFill>
                <a:schemeClr val="tx1"/>
              </a:solidFill>
              <a:latin typeface="仿宋" panose="02010609060101010101" charset="-122"/>
              <a:ea typeface="仿宋" panose="02010609060101010101" charset="-122"/>
              <a:sym typeface="微软雅黑" panose="020B0503020204020204" charset="-122"/>
            </a:endParaRPr>
          </a:p>
          <a:p>
            <a:pPr marL="0" indent="457200">
              <a:lnSpc>
                <a:spcPts val="3300"/>
              </a:lnSpc>
              <a:spcBef>
                <a:spcPts val="0"/>
              </a:spcBef>
              <a:buNone/>
            </a:pPr>
            <a:r>
              <a:rPr lang="zh-CN" altLang="zh-CN" sz="2000" b="1">
                <a:solidFill>
                  <a:schemeClr val="tx1"/>
                </a:solidFill>
                <a:latin typeface="仿宋" panose="02010609060101010101" charset="-122"/>
                <a:ea typeface="仿宋" panose="02010609060101010101" charset="-122"/>
                <a:sym typeface="微软雅黑" panose="020B0503020204020204" charset="-122"/>
              </a:rPr>
              <a:t>该地块曾经</a:t>
            </a:r>
            <a:r>
              <a:rPr lang="en-US" altLang="zh-CN" sz="2000" b="1">
                <a:solidFill>
                  <a:schemeClr val="tx1"/>
                </a:solidFill>
                <a:latin typeface="仿宋" panose="02010609060101010101" charset="-122"/>
                <a:ea typeface="仿宋" panose="02010609060101010101" charset="-122"/>
                <a:sym typeface="微软雅黑" panose="020B0503020204020204" charset="-122"/>
              </a:rPr>
              <a:t>2021</a:t>
            </a:r>
            <a:r>
              <a:rPr lang="zh-CN" altLang="en-US" sz="2000" b="1">
                <a:solidFill>
                  <a:schemeClr val="tx1"/>
                </a:solidFill>
                <a:latin typeface="仿宋" panose="02010609060101010101" charset="-122"/>
                <a:ea typeface="仿宋" panose="02010609060101010101" charset="-122"/>
                <a:sym typeface="微软雅黑" panose="020B0503020204020204" charset="-122"/>
              </a:rPr>
              <a:t>年第一次规划会批准控规方案，现因路网、绿化带、容积率、停车位以及办公生活服务设施配套等</a:t>
            </a:r>
            <a:r>
              <a:rPr lang="zh-CN" altLang="en-US" sz="2000" b="1">
                <a:latin typeface="仿宋" panose="02010609060101010101" charset="-122"/>
                <a:ea typeface="仿宋" panose="02010609060101010101" charset="-122"/>
                <a:sym typeface="微软雅黑" panose="020B0503020204020204" charset="-122"/>
              </a:rPr>
              <a:t>因素</a:t>
            </a:r>
            <a:r>
              <a:rPr lang="zh-CN" altLang="en-US" sz="2000" b="1">
                <a:latin typeface="仿宋" panose="02010609060101010101" charset="-122"/>
                <a:ea typeface="仿宋" panose="02010609060101010101" charset="-122"/>
                <a:sym typeface="微软雅黑" panose="020B0503020204020204" charset="-122"/>
              </a:rPr>
              <a:t>调整</a:t>
            </a:r>
            <a:r>
              <a:rPr lang="zh-CN" altLang="en-US" sz="2000" b="1">
                <a:solidFill>
                  <a:schemeClr val="tx1"/>
                </a:solidFill>
                <a:latin typeface="仿宋" panose="02010609060101010101" charset="-122"/>
                <a:ea typeface="仿宋" panose="02010609060101010101" charset="-122"/>
                <a:sym typeface="微软雅黑" panose="020B0503020204020204" charset="-122"/>
              </a:rPr>
              <a:t>，需重新编制地块控规方案。</a:t>
            </a:r>
            <a:endParaRPr lang="zh-CN" altLang="en-US" sz="2000" b="1">
              <a:solidFill>
                <a:schemeClr val="tx1"/>
              </a:solidFill>
              <a:latin typeface="仿宋" panose="02010609060101010101" charset="-122"/>
              <a:ea typeface="仿宋" panose="02010609060101010101" charset="-122"/>
              <a:sym typeface="微软雅黑" panose="020B050302020402020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81940" y="260985"/>
            <a:ext cx="5695315" cy="368300"/>
          </a:xfrm>
          <a:prstGeom prst="rect">
            <a:avLst/>
          </a:prstGeom>
        </p:spPr>
        <p:txBody>
          <a:bodyPr wrap="square">
            <a:spAutoFit/>
            <a:extLst>
              <a:ext uri="{4A0BC546-FE56-4ADE-93B0-CB8AF2F6F144}">
                <wpsdc:textFrameExt xmlns:wpsdc="http://www.wps.cn/officeDocument/2022/drawingmlCustomData" type="text"/>
              </a:ext>
            </a:extLst>
          </a:bodyPr>
          <a:p>
            <a:pPr algn="ctr">
              <a:buClrTx/>
              <a:buSzTx/>
              <a:buFontTx/>
            </a:pPr>
            <a:r>
              <a:rPr lang="zh-CN" altLang="en-US" sz="1800" b="1">
                <a:ea typeface="微软雅黑" panose="020B0503020204020204" charset="-122"/>
                <a:sym typeface="+mn-ea"/>
              </a:rPr>
              <a:t>阳泽路北侧、博爱路西侧地块控规方案及供地方案</a:t>
            </a:r>
            <a:endParaRPr lang="zh-CN" altLang="en-US" sz="1800" b="1">
              <a:latin typeface="Arial" panose="020B0604020202020204" pitchFamily="34" charset="0"/>
              <a:ea typeface="微软雅黑" panose="020B0503020204020204" charset="-122"/>
            </a:endParaRPr>
          </a:p>
        </p:txBody>
      </p:sp>
      <p:pic>
        <p:nvPicPr>
          <p:cNvPr id="3" name="图片 2" descr="wechat_2025-09-16_104458_897"/>
          <p:cNvPicPr>
            <a:picLocks noChangeAspect="1"/>
          </p:cNvPicPr>
          <p:nvPr/>
        </p:nvPicPr>
        <p:blipFill>
          <a:blip r:embed="rId1"/>
          <a:stretch>
            <a:fillRect/>
          </a:stretch>
        </p:blipFill>
        <p:spPr>
          <a:xfrm>
            <a:off x="107315" y="764540"/>
            <a:ext cx="9144000" cy="5574665"/>
          </a:xfrm>
          <a:prstGeom prst="rect">
            <a:avLst/>
          </a:prstGeom>
        </p:spPr>
      </p:pic>
      <p:sp>
        <p:nvSpPr>
          <p:cNvPr id="7" name="任意多边形 6"/>
          <p:cNvSpPr/>
          <p:nvPr/>
        </p:nvSpPr>
        <p:spPr>
          <a:xfrm>
            <a:off x="4929505" y="2724785"/>
            <a:ext cx="1784350" cy="2169795"/>
          </a:xfrm>
          <a:custGeom>
            <a:avLst/>
            <a:gdLst>
              <a:gd name="connisteX0" fmla="*/ 385445 w 1784350"/>
              <a:gd name="connsiteY0" fmla="*/ 80645 h 2169795"/>
              <a:gd name="connisteX1" fmla="*/ 0 w 1784350"/>
              <a:gd name="connsiteY1" fmla="*/ 1909445 h 2169795"/>
              <a:gd name="connisteX2" fmla="*/ 71755 w 1784350"/>
              <a:gd name="connsiteY2" fmla="*/ 2017395 h 2169795"/>
              <a:gd name="connisteX3" fmla="*/ 591820 w 1784350"/>
              <a:gd name="connsiteY3" fmla="*/ 2169795 h 2169795"/>
              <a:gd name="connisteX4" fmla="*/ 717550 w 1784350"/>
              <a:gd name="connsiteY4" fmla="*/ 932180 h 2169795"/>
              <a:gd name="connisteX5" fmla="*/ 1730375 w 1784350"/>
              <a:gd name="connsiteY5" fmla="*/ 1120775 h 2169795"/>
              <a:gd name="connisteX6" fmla="*/ 1784350 w 1784350"/>
              <a:gd name="connsiteY6" fmla="*/ 511175 h 2169795"/>
              <a:gd name="connisteX7" fmla="*/ 1694815 w 1784350"/>
              <a:gd name="connsiteY7" fmla="*/ 358775 h 2169795"/>
              <a:gd name="connisteX8" fmla="*/ 502285 w 1784350"/>
              <a:gd name="connsiteY8" fmla="*/ 0 h 2169795"/>
              <a:gd name="connisteX9" fmla="*/ 385445 w 1784350"/>
              <a:gd name="connsiteY9" fmla="*/ 80645 h 216979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Lst>
            <a:rect l="l" t="t" r="r" b="b"/>
            <a:pathLst>
              <a:path w="1784350" h="2169795">
                <a:moveTo>
                  <a:pt x="385445" y="80645"/>
                </a:moveTo>
                <a:lnTo>
                  <a:pt x="0" y="1909445"/>
                </a:lnTo>
                <a:lnTo>
                  <a:pt x="71755" y="2017395"/>
                </a:lnTo>
                <a:lnTo>
                  <a:pt x="591820" y="2169795"/>
                </a:lnTo>
                <a:lnTo>
                  <a:pt x="717550" y="932180"/>
                </a:lnTo>
                <a:lnTo>
                  <a:pt x="1730375" y="1120775"/>
                </a:lnTo>
                <a:lnTo>
                  <a:pt x="1784350" y="511175"/>
                </a:lnTo>
                <a:lnTo>
                  <a:pt x="1694815" y="358775"/>
                </a:lnTo>
                <a:lnTo>
                  <a:pt x="502285" y="0"/>
                </a:lnTo>
                <a:lnTo>
                  <a:pt x="385445" y="80645"/>
                </a:lnTo>
                <a:close/>
              </a:path>
            </a:pathLst>
          </a:cu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nvSpPr>
        <p:spPr>
          <a:xfrm>
            <a:off x="5787390" y="4667250"/>
            <a:ext cx="1014095" cy="306705"/>
          </a:xfrm>
          <a:prstGeom prst="rect">
            <a:avLst/>
          </a:prstGeom>
          <a:noFill/>
        </p:spPr>
        <p:txBody>
          <a:bodyPr wrap="square" rtlCol="0">
            <a:spAutoFit/>
          </a:bodyPr>
          <a:p>
            <a:r>
              <a:rPr lang="zh-CN" altLang="en-US" sz="1400">
                <a:highlight>
                  <a:srgbClr val="FFFF00"/>
                </a:highlight>
              </a:rPr>
              <a:t>美斯特</a:t>
            </a:r>
            <a:endParaRPr lang="zh-CN" altLang="en-US" sz="1400">
              <a:highlight>
                <a:srgbClr val="FFFF00"/>
              </a:highlight>
            </a:endParaRPr>
          </a:p>
        </p:txBody>
      </p:sp>
      <p:sp>
        <p:nvSpPr>
          <p:cNvPr id="4" name="文本框 3"/>
          <p:cNvSpPr txBox="1"/>
          <p:nvPr/>
        </p:nvSpPr>
        <p:spPr>
          <a:xfrm>
            <a:off x="5796280" y="3932555"/>
            <a:ext cx="1123950" cy="306705"/>
          </a:xfrm>
          <a:prstGeom prst="rect">
            <a:avLst/>
          </a:prstGeom>
          <a:noFill/>
        </p:spPr>
        <p:txBody>
          <a:bodyPr wrap="square" rtlCol="0">
            <a:spAutoFit/>
          </a:bodyPr>
          <a:p>
            <a:r>
              <a:rPr lang="zh-CN" altLang="en-US" sz="1400">
                <a:highlight>
                  <a:srgbClr val="FFFF00"/>
                </a:highlight>
              </a:rPr>
              <a:t>新同济</a:t>
            </a:r>
            <a:endParaRPr lang="zh-CN" altLang="en-US" sz="1400">
              <a:highlight>
                <a:srgbClr val="FFFF00"/>
              </a:highlight>
            </a:endParaRPr>
          </a:p>
        </p:txBody>
      </p:sp>
      <p:sp>
        <p:nvSpPr>
          <p:cNvPr id="6" name="文本框 5"/>
          <p:cNvSpPr txBox="1"/>
          <p:nvPr/>
        </p:nvSpPr>
        <p:spPr>
          <a:xfrm>
            <a:off x="7229475" y="4154170"/>
            <a:ext cx="1014730" cy="306705"/>
          </a:xfrm>
          <a:prstGeom prst="rect">
            <a:avLst/>
          </a:prstGeom>
          <a:noFill/>
        </p:spPr>
        <p:txBody>
          <a:bodyPr wrap="square" rtlCol="0">
            <a:spAutoFit/>
          </a:bodyPr>
          <a:p>
            <a:r>
              <a:rPr lang="zh-CN" altLang="en-US" sz="1400">
                <a:highlight>
                  <a:srgbClr val="FFFF00"/>
                </a:highlight>
              </a:rPr>
              <a:t>亚都</a:t>
            </a:r>
            <a:endParaRPr lang="zh-CN" altLang="en-US" sz="1400">
              <a:highlight>
                <a:srgbClr val="FFFF00"/>
              </a:highlight>
            </a:endParaRPr>
          </a:p>
        </p:txBody>
      </p:sp>
      <p:sp>
        <p:nvSpPr>
          <p:cNvPr id="8" name="文本框 7"/>
          <p:cNvSpPr txBox="1"/>
          <p:nvPr/>
        </p:nvSpPr>
        <p:spPr>
          <a:xfrm>
            <a:off x="3363595" y="3189605"/>
            <a:ext cx="1082675" cy="306705"/>
          </a:xfrm>
          <a:prstGeom prst="rect">
            <a:avLst/>
          </a:prstGeom>
          <a:noFill/>
        </p:spPr>
        <p:txBody>
          <a:bodyPr wrap="square" rtlCol="0">
            <a:spAutoFit/>
          </a:bodyPr>
          <a:p>
            <a:r>
              <a:rPr lang="zh-CN" altLang="en-US" sz="1400">
                <a:highlight>
                  <a:srgbClr val="FFFF00"/>
                </a:highlight>
              </a:rPr>
              <a:t>司坡村</a:t>
            </a:r>
            <a:endParaRPr lang="zh-CN" altLang="en-US" sz="1400">
              <a:highlight>
                <a:srgbClr val="FFFF00"/>
              </a:highlight>
            </a:endParaRPr>
          </a:p>
        </p:txBody>
      </p:sp>
      <p:cxnSp>
        <p:nvCxnSpPr>
          <p:cNvPr id="12" name="直接连接符 11"/>
          <p:cNvCxnSpPr>
            <a:stCxn id="7" idx="4"/>
          </p:cNvCxnSpPr>
          <p:nvPr/>
        </p:nvCxnSpPr>
        <p:spPr>
          <a:xfrm flipV="1">
            <a:off x="5647055" y="2853055"/>
            <a:ext cx="77470" cy="803910"/>
          </a:xfrm>
          <a:prstGeom prst="line">
            <a:avLst/>
          </a:prstGeom>
          <a:ln w="31750">
            <a:solidFill>
              <a:srgbClr val="FFFF00"/>
            </a:solidFill>
          </a:ln>
        </p:spPr>
        <p:style>
          <a:lnRef idx="0">
            <a:srgbClr val="FFFFFF"/>
          </a:lnRef>
          <a:fillRef idx="0">
            <a:srgbClr val="FFFFFF"/>
          </a:fillRef>
          <a:effectRef idx="0">
            <a:srgbClr val="FFFFFF"/>
          </a:effectRef>
          <a:fontRef idx="minor">
            <a:schemeClr val="tx1"/>
          </a:fontRef>
        </p:style>
      </p:cxnSp>
      <p:cxnSp>
        <p:nvCxnSpPr>
          <p:cNvPr id="15" name="直接连接符 14"/>
          <p:cNvCxnSpPr/>
          <p:nvPr/>
        </p:nvCxnSpPr>
        <p:spPr>
          <a:xfrm flipH="1">
            <a:off x="6516370" y="3068955"/>
            <a:ext cx="72390" cy="720090"/>
          </a:xfrm>
          <a:prstGeom prst="line">
            <a:avLst/>
          </a:prstGeom>
          <a:ln w="31750">
            <a:solidFill>
              <a:srgbClr val="FFFF00"/>
            </a:solidFill>
          </a:ln>
        </p:spPr>
        <p:style>
          <a:lnRef idx="0">
            <a:srgbClr val="FFFFFF"/>
          </a:lnRef>
          <a:fillRef idx="0">
            <a:srgbClr val="FFFFFF"/>
          </a:fillRef>
          <a:effectRef idx="0">
            <a:srgbClr val="FFFFFF"/>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612140" y="404495"/>
            <a:ext cx="3048000" cy="368300"/>
          </a:xfrm>
          <a:prstGeom prst="rect">
            <a:avLst/>
          </a:prstGeom>
        </p:spPr>
        <p:txBody>
          <a:bodyPr>
            <a:spAutoFit/>
            <a:extLst>
              <a:ext uri="{4A0BC546-FE56-4ADE-93B0-CB8AF2F6F144}">
                <wpsdc:textFrameExt xmlns:wpsdc="http://www.wps.cn/officeDocument/2022/drawingmlCustomData" type="text"/>
              </a:ext>
            </a:extLst>
          </a:bodyPr>
          <a:p>
            <a:pPr algn="l"/>
            <a:r>
              <a:rPr lang="zh-CN" altLang="en-US" sz="1800" b="1">
                <a:latin typeface="Arial" panose="020B0604020202020204" pitchFamily="34" charset="0"/>
                <a:ea typeface="微软雅黑" panose="020B0503020204020204" charset="-122"/>
              </a:rPr>
              <a:t>国土空间位置</a:t>
            </a:r>
            <a:r>
              <a:rPr lang="zh-CN" altLang="en-US" sz="1800" b="1">
                <a:latin typeface="Arial" panose="020B0604020202020204" pitchFamily="34" charset="0"/>
                <a:ea typeface="微软雅黑" panose="020B0503020204020204" charset="-122"/>
              </a:rPr>
              <a:t>图</a:t>
            </a:r>
            <a:endParaRPr lang="zh-CN" altLang="en-US" sz="1800" b="1">
              <a:latin typeface="Arial" panose="020B0604020202020204" pitchFamily="34" charset="0"/>
              <a:ea typeface="微软雅黑" panose="020B0503020204020204" charset="-122"/>
            </a:endParaRPr>
          </a:p>
        </p:txBody>
      </p:sp>
      <p:pic>
        <p:nvPicPr>
          <p:cNvPr id="2" name="图片 1" descr="wechat_2025-09-16_104527_863"/>
          <p:cNvPicPr>
            <a:picLocks noChangeAspect="1"/>
          </p:cNvPicPr>
          <p:nvPr/>
        </p:nvPicPr>
        <p:blipFill>
          <a:blip r:embed="rId1"/>
          <a:stretch>
            <a:fillRect/>
          </a:stretch>
        </p:blipFill>
        <p:spPr>
          <a:xfrm>
            <a:off x="0" y="980440"/>
            <a:ext cx="9144000" cy="5380990"/>
          </a:xfrm>
          <a:prstGeom prst="rect">
            <a:avLst/>
          </a:prstGeom>
        </p:spPr>
      </p:pic>
      <p:sp>
        <p:nvSpPr>
          <p:cNvPr id="7" name="任意多边形 6"/>
          <p:cNvSpPr/>
          <p:nvPr/>
        </p:nvSpPr>
        <p:spPr>
          <a:xfrm>
            <a:off x="4428490" y="2924810"/>
            <a:ext cx="1592580" cy="1922145"/>
          </a:xfrm>
          <a:custGeom>
            <a:avLst/>
            <a:gdLst>
              <a:gd name="connisteX0" fmla="*/ 385445 w 1784350"/>
              <a:gd name="connsiteY0" fmla="*/ 80645 h 2169795"/>
              <a:gd name="connisteX1" fmla="*/ 0 w 1784350"/>
              <a:gd name="connsiteY1" fmla="*/ 1909445 h 2169795"/>
              <a:gd name="connisteX2" fmla="*/ 71755 w 1784350"/>
              <a:gd name="connsiteY2" fmla="*/ 2017395 h 2169795"/>
              <a:gd name="connisteX3" fmla="*/ 591820 w 1784350"/>
              <a:gd name="connsiteY3" fmla="*/ 2169795 h 2169795"/>
              <a:gd name="connisteX4" fmla="*/ 717550 w 1784350"/>
              <a:gd name="connsiteY4" fmla="*/ 932180 h 2169795"/>
              <a:gd name="connisteX5" fmla="*/ 1730375 w 1784350"/>
              <a:gd name="connsiteY5" fmla="*/ 1120775 h 2169795"/>
              <a:gd name="connisteX6" fmla="*/ 1784350 w 1784350"/>
              <a:gd name="connsiteY6" fmla="*/ 511175 h 2169795"/>
              <a:gd name="connisteX7" fmla="*/ 1694815 w 1784350"/>
              <a:gd name="connsiteY7" fmla="*/ 358775 h 2169795"/>
              <a:gd name="connisteX8" fmla="*/ 502285 w 1784350"/>
              <a:gd name="connsiteY8" fmla="*/ 0 h 2169795"/>
              <a:gd name="connisteX9" fmla="*/ 385445 w 1784350"/>
              <a:gd name="connsiteY9" fmla="*/ 80645 h 216979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Lst>
            <a:rect l="l" t="t" r="r" b="b"/>
            <a:pathLst>
              <a:path w="1784350" h="2169795">
                <a:moveTo>
                  <a:pt x="385445" y="80645"/>
                </a:moveTo>
                <a:lnTo>
                  <a:pt x="0" y="1909445"/>
                </a:lnTo>
                <a:lnTo>
                  <a:pt x="71755" y="2017395"/>
                </a:lnTo>
                <a:lnTo>
                  <a:pt x="591820" y="2169795"/>
                </a:lnTo>
                <a:lnTo>
                  <a:pt x="717550" y="932180"/>
                </a:lnTo>
                <a:lnTo>
                  <a:pt x="1730375" y="1120775"/>
                </a:lnTo>
                <a:lnTo>
                  <a:pt x="1784350" y="511175"/>
                </a:lnTo>
                <a:lnTo>
                  <a:pt x="1694815" y="358775"/>
                </a:lnTo>
                <a:lnTo>
                  <a:pt x="502285" y="0"/>
                </a:lnTo>
                <a:lnTo>
                  <a:pt x="385445" y="80645"/>
                </a:lnTo>
                <a:close/>
              </a:path>
            </a:pathLst>
          </a:cu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612140" y="332740"/>
            <a:ext cx="3048000" cy="368300"/>
          </a:xfrm>
          <a:prstGeom prst="rect">
            <a:avLst/>
          </a:prstGeom>
        </p:spPr>
        <p:txBody>
          <a:bodyPr>
            <a:spAutoFit/>
            <a:extLst>
              <a:ext uri="{4A0BC546-FE56-4ADE-93B0-CB8AF2F6F144}">
                <wpsdc:textFrameExt xmlns:wpsdc="http://www.wps.cn/officeDocument/2022/drawingmlCustomData" type="text"/>
              </a:ext>
            </a:extLst>
          </a:bodyPr>
          <a:p>
            <a:pPr algn="l"/>
            <a:r>
              <a:rPr lang="zh-CN" altLang="en-US" sz="1800" b="1">
                <a:latin typeface="Arial" panose="020B0604020202020204" pitchFamily="34" charset="0"/>
                <a:ea typeface="微软雅黑" panose="020B0503020204020204" charset="-122"/>
              </a:rPr>
              <a:t>控规方案</a:t>
            </a:r>
            <a:endParaRPr lang="zh-CN" altLang="en-US" sz="1800" b="1">
              <a:latin typeface="Arial" panose="020B0604020202020204" pitchFamily="34" charset="0"/>
              <a:ea typeface="微软雅黑" panose="020B0503020204020204" charset="-122"/>
            </a:endParaRPr>
          </a:p>
        </p:txBody>
      </p:sp>
      <p:pic>
        <p:nvPicPr>
          <p:cNvPr id="3" name="图片 2" descr="c6e8523b434170284d14306c92d48170"/>
          <p:cNvPicPr>
            <a:picLocks noChangeAspect="1"/>
          </p:cNvPicPr>
          <p:nvPr/>
        </p:nvPicPr>
        <p:blipFill>
          <a:blip r:embed="rId1"/>
          <a:srcRect l="5903" t="4296" r="3542" b="4296"/>
          <a:stretch>
            <a:fillRect/>
          </a:stretch>
        </p:blipFill>
        <p:spPr>
          <a:xfrm>
            <a:off x="827405" y="836930"/>
            <a:ext cx="8045450" cy="573659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95605" y="476885"/>
            <a:ext cx="3048000" cy="368300"/>
          </a:xfrm>
          <a:prstGeom prst="rect">
            <a:avLst/>
          </a:prstGeom>
        </p:spPr>
        <p:txBody>
          <a:bodyPr>
            <a:spAutoFit/>
            <a:extLst>
              <a:ext uri="{4A0BC546-FE56-4ADE-93B0-CB8AF2F6F144}">
                <wpsdc:textFrameExt xmlns:wpsdc="http://www.wps.cn/officeDocument/2022/drawingmlCustomData" type="text"/>
              </a:ext>
            </a:extLst>
          </a:bodyPr>
          <a:p>
            <a:pPr algn="l"/>
            <a:r>
              <a:rPr lang="zh-CN" altLang="en-US" sz="1800" b="1">
                <a:latin typeface="Arial" panose="020B0604020202020204" pitchFamily="34" charset="0"/>
                <a:ea typeface="微软雅黑" panose="020B0503020204020204" charset="-122"/>
              </a:rPr>
              <a:t>技术</a:t>
            </a:r>
            <a:r>
              <a:rPr lang="zh-CN" altLang="en-US" sz="1800" b="1">
                <a:latin typeface="Arial" panose="020B0604020202020204" pitchFamily="34" charset="0"/>
                <a:ea typeface="微软雅黑" panose="020B0503020204020204" charset="-122"/>
              </a:rPr>
              <a:t>指标</a:t>
            </a:r>
            <a:endParaRPr lang="zh-CN" altLang="en-US" sz="1800" b="1">
              <a:latin typeface="Arial" panose="020B0604020202020204" pitchFamily="34" charset="0"/>
              <a:ea typeface="微软雅黑" panose="020B0503020204020204" charset="-122"/>
            </a:endParaRPr>
          </a:p>
        </p:txBody>
      </p:sp>
      <p:pic>
        <p:nvPicPr>
          <p:cNvPr id="3" name="图片 2" descr="ScreenShot_2025-11-11_080701_390"/>
          <p:cNvPicPr>
            <a:picLocks noChangeAspect="1"/>
          </p:cNvPicPr>
          <p:nvPr/>
        </p:nvPicPr>
        <p:blipFill>
          <a:blip r:embed="rId1"/>
          <a:stretch>
            <a:fillRect/>
          </a:stretch>
        </p:blipFill>
        <p:spPr>
          <a:xfrm>
            <a:off x="2045970" y="0"/>
            <a:ext cx="5052060" cy="6858000"/>
          </a:xfrm>
          <a:prstGeom prst="rect">
            <a:avLst/>
          </a:prstGeom>
        </p:spPr>
      </p:pic>
      <p:sp>
        <p:nvSpPr>
          <p:cNvPr id="4" name="矩形 3"/>
          <p:cNvSpPr/>
          <p:nvPr/>
        </p:nvSpPr>
        <p:spPr>
          <a:xfrm>
            <a:off x="3491865" y="188595"/>
            <a:ext cx="1223645" cy="2016125"/>
          </a:xfrm>
          <a:prstGeom prst="rect">
            <a:avLst/>
          </a:prstGeom>
          <a:noFill/>
          <a:ln w="190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612140" y="332740"/>
            <a:ext cx="3048000" cy="368300"/>
          </a:xfrm>
          <a:prstGeom prst="rect">
            <a:avLst/>
          </a:prstGeom>
        </p:spPr>
        <p:txBody>
          <a:bodyPr>
            <a:spAutoFit/>
            <a:extLst>
              <a:ext uri="{4A0BC546-FE56-4ADE-93B0-CB8AF2F6F144}">
                <wpsdc:textFrameExt xmlns:wpsdc="http://www.wps.cn/officeDocument/2022/drawingmlCustomData" type="text"/>
              </a:ext>
            </a:extLst>
          </a:bodyPr>
          <a:p>
            <a:pPr algn="l"/>
            <a:r>
              <a:rPr lang="zh-CN" altLang="en-US" sz="1800" b="1">
                <a:latin typeface="Arial" panose="020B0604020202020204" pitchFamily="34" charset="0"/>
                <a:ea typeface="微软雅黑" panose="020B0503020204020204" charset="-122"/>
              </a:rPr>
              <a:t>控规方案</a:t>
            </a:r>
            <a:endParaRPr lang="zh-CN" altLang="en-US" sz="1800" b="1">
              <a:latin typeface="Arial" panose="020B0604020202020204" pitchFamily="34" charset="0"/>
              <a:ea typeface="微软雅黑" panose="020B0503020204020204" charset="-122"/>
            </a:endParaRPr>
          </a:p>
        </p:txBody>
      </p:sp>
      <p:pic>
        <p:nvPicPr>
          <p:cNvPr id="3" name="图片 2" descr="图片00"/>
          <p:cNvPicPr>
            <a:picLocks noChangeAspect="1"/>
          </p:cNvPicPr>
          <p:nvPr/>
        </p:nvPicPr>
        <p:blipFill>
          <a:blip r:embed="rId1"/>
          <a:srcRect l="6694" t="5416" r="4319" b="5416"/>
          <a:stretch>
            <a:fillRect/>
          </a:stretch>
        </p:blipFill>
        <p:spPr>
          <a:xfrm>
            <a:off x="827405" y="908685"/>
            <a:ext cx="7406640" cy="5245100"/>
          </a:xfrm>
          <a:prstGeom prst="rect">
            <a:avLst/>
          </a:prstGeom>
        </p:spPr>
      </p:pic>
      <p:sp>
        <p:nvSpPr>
          <p:cNvPr id="4" name="文本框 3"/>
          <p:cNvSpPr txBox="1"/>
          <p:nvPr/>
        </p:nvSpPr>
        <p:spPr>
          <a:xfrm>
            <a:off x="1835785" y="404495"/>
            <a:ext cx="7139940" cy="368300"/>
          </a:xfrm>
          <a:prstGeom prst="rect">
            <a:avLst/>
          </a:prstGeom>
          <a:noFill/>
        </p:spPr>
        <p:txBody>
          <a:bodyPr wrap="square" rtlCol="0">
            <a:spAutoFit/>
          </a:bodyPr>
          <a:p>
            <a:r>
              <a:rPr lang="zh-CN" altLang="en-US"/>
              <a:t>该地块经</a:t>
            </a:r>
            <a:r>
              <a:rPr lang="en-US" altLang="zh-CN"/>
              <a:t>2021</a:t>
            </a:r>
            <a:r>
              <a:rPr lang="zh-CN" altLang="en-US"/>
              <a:t>年第一次规委会批准控规方案</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612140" y="332740"/>
            <a:ext cx="3048000" cy="368300"/>
          </a:xfrm>
          <a:prstGeom prst="rect">
            <a:avLst/>
          </a:prstGeom>
        </p:spPr>
        <p:txBody>
          <a:bodyPr>
            <a:spAutoFit/>
            <a:extLst>
              <a:ext uri="{4A0BC546-FE56-4ADE-93B0-CB8AF2F6F144}">
                <wpsdc:textFrameExt xmlns:wpsdc="http://www.wps.cn/officeDocument/2022/drawingmlCustomData" type="text"/>
              </a:ext>
            </a:extLst>
          </a:bodyPr>
          <a:p>
            <a:pPr algn="l"/>
            <a:r>
              <a:rPr lang="zh-CN" altLang="en-US" sz="1800" b="1">
                <a:latin typeface="Arial" panose="020B0604020202020204" pitchFamily="34" charset="0"/>
                <a:ea typeface="微软雅黑" panose="020B0503020204020204" charset="-122"/>
              </a:rPr>
              <a:t>指标分析：</a:t>
            </a:r>
            <a:endParaRPr lang="zh-CN" altLang="en-US" sz="1800" b="1">
              <a:latin typeface="Arial" panose="020B0604020202020204" pitchFamily="34" charset="0"/>
              <a:ea typeface="微软雅黑" panose="020B0503020204020204" charset="-122"/>
            </a:endParaRPr>
          </a:p>
        </p:txBody>
      </p:sp>
      <p:sp>
        <p:nvSpPr>
          <p:cNvPr id="4" name="文本框 3"/>
          <p:cNvSpPr txBox="1"/>
          <p:nvPr/>
        </p:nvSpPr>
        <p:spPr>
          <a:xfrm>
            <a:off x="612140" y="980440"/>
            <a:ext cx="7139940" cy="3753485"/>
          </a:xfrm>
          <a:prstGeom prst="rect">
            <a:avLst/>
          </a:prstGeom>
          <a:noFill/>
        </p:spPr>
        <p:txBody>
          <a:bodyPr wrap="square" rtlCol="0">
            <a:spAutoFit/>
          </a:bodyPr>
          <a:p>
            <a:pPr indent="457200"/>
            <a:r>
              <a:rPr lang="zh-CN" altLang="en-US" sz="1400">
                <a:latin typeface="仿宋_GB2312" panose="02010609030101010101" charset="-122"/>
                <a:ea typeface="仿宋_GB2312" panose="02010609030101010101" charset="-122"/>
                <a:cs typeface="仿宋_GB2312" panose="02010609030101010101" charset="-122"/>
              </a:rPr>
              <a:t>该地块经</a:t>
            </a:r>
            <a:r>
              <a:rPr lang="en-US" altLang="zh-CN" sz="1400">
                <a:latin typeface="仿宋_GB2312" panose="02010609030101010101" charset="-122"/>
                <a:ea typeface="仿宋_GB2312" panose="02010609030101010101" charset="-122"/>
                <a:cs typeface="仿宋_GB2312" panose="02010609030101010101" charset="-122"/>
              </a:rPr>
              <a:t>2021</a:t>
            </a:r>
            <a:r>
              <a:rPr lang="zh-CN" altLang="en-US" sz="1400">
                <a:latin typeface="仿宋_GB2312" panose="02010609030101010101" charset="-122"/>
                <a:ea typeface="仿宋_GB2312" panose="02010609030101010101" charset="-122"/>
                <a:cs typeface="仿宋_GB2312" panose="02010609030101010101" charset="-122"/>
              </a:rPr>
              <a:t>年第一次规委会批准控规方案；</a:t>
            </a:r>
            <a:endParaRPr lang="zh-CN" altLang="en-US" sz="1400">
              <a:latin typeface="仿宋_GB2312" panose="02010609030101010101" charset="-122"/>
              <a:ea typeface="仿宋_GB2312" panose="02010609030101010101" charset="-122"/>
              <a:cs typeface="仿宋_GB2312" panose="02010609030101010101" charset="-122"/>
            </a:endParaRPr>
          </a:p>
          <a:p>
            <a:pPr indent="457200"/>
            <a:r>
              <a:rPr lang="en-US" altLang="zh-CN" sz="1400">
                <a:latin typeface="仿宋_GB2312" panose="02010609030101010101" charset="-122"/>
                <a:ea typeface="仿宋_GB2312" panose="02010609030101010101" charset="-122"/>
                <a:cs typeface="仿宋_GB2312" panose="02010609030101010101" charset="-122"/>
              </a:rPr>
              <a:t>1.</a:t>
            </a:r>
            <a:r>
              <a:rPr lang="zh-CN" altLang="en-US" sz="1400">
                <a:latin typeface="仿宋_GB2312" panose="02010609030101010101" charset="-122"/>
                <a:ea typeface="仿宋_GB2312" panose="02010609030101010101" charset="-122"/>
                <a:cs typeface="仿宋_GB2312" panose="02010609030101010101" charset="-122"/>
              </a:rPr>
              <a:t>地块街坊路网调整；</a:t>
            </a:r>
            <a:endParaRPr lang="en-US" altLang="zh-CN" sz="1400">
              <a:latin typeface="仿宋_GB2312" panose="02010609030101010101" charset="-122"/>
              <a:ea typeface="仿宋_GB2312" panose="02010609030101010101" charset="-122"/>
              <a:cs typeface="仿宋_GB2312" panose="02010609030101010101" charset="-122"/>
            </a:endParaRPr>
          </a:p>
          <a:p>
            <a:pPr indent="457200"/>
            <a:r>
              <a:rPr lang="en-US" altLang="zh-CN" sz="1400">
                <a:latin typeface="仿宋_GB2312" panose="02010609030101010101" charset="-122"/>
                <a:ea typeface="仿宋_GB2312" panose="02010609030101010101" charset="-122"/>
                <a:cs typeface="仿宋_GB2312" panose="02010609030101010101" charset="-122"/>
              </a:rPr>
              <a:t>2.</a:t>
            </a:r>
            <a:r>
              <a:rPr lang="zh-CN" altLang="en-US" sz="1400">
                <a:latin typeface="仿宋_GB2312" panose="02010609030101010101" charset="-122"/>
                <a:ea typeface="仿宋_GB2312" panose="02010609030101010101" charset="-122"/>
                <a:cs typeface="仿宋_GB2312" panose="02010609030101010101" charset="-122"/>
              </a:rPr>
              <a:t>规划指标为容积率</a:t>
            </a:r>
            <a:r>
              <a:rPr lang="en-US" altLang="zh-CN" sz="1400">
                <a:latin typeface="仿宋_GB2312" panose="02010609030101010101" charset="-122"/>
                <a:ea typeface="仿宋_GB2312" panose="02010609030101010101" charset="-122"/>
                <a:cs typeface="仿宋_GB2312" panose="02010609030101010101" charset="-122"/>
              </a:rPr>
              <a:t>≥1.0</a:t>
            </a:r>
            <a:r>
              <a:rPr lang="zh-CN" altLang="en-US" sz="1400">
                <a:latin typeface="仿宋_GB2312" panose="02010609030101010101" charset="-122"/>
                <a:ea typeface="仿宋_GB2312" panose="02010609030101010101" charset="-122"/>
                <a:cs typeface="仿宋_GB2312" panose="02010609030101010101" charset="-122"/>
              </a:rPr>
              <a:t>，建筑密度</a:t>
            </a:r>
            <a:r>
              <a:rPr lang="en-US" altLang="zh-CN" sz="1400">
                <a:latin typeface="仿宋_GB2312" panose="02010609030101010101" charset="-122"/>
                <a:ea typeface="仿宋_GB2312" panose="02010609030101010101" charset="-122"/>
                <a:cs typeface="仿宋_GB2312" panose="02010609030101010101" charset="-122"/>
              </a:rPr>
              <a:t>≥40%</a:t>
            </a:r>
            <a:r>
              <a:rPr lang="zh-CN" altLang="en-US" sz="1400">
                <a:latin typeface="仿宋_GB2312" panose="02010609030101010101" charset="-122"/>
                <a:ea typeface="仿宋_GB2312" panose="02010609030101010101" charset="-122"/>
                <a:cs typeface="仿宋_GB2312" panose="02010609030101010101" charset="-122"/>
              </a:rPr>
              <a:t>，绿地率</a:t>
            </a:r>
            <a:r>
              <a:rPr lang="en-US" altLang="zh-CN" sz="1400">
                <a:latin typeface="仿宋_GB2312" panose="02010609030101010101" charset="-122"/>
                <a:ea typeface="仿宋_GB2312" panose="02010609030101010101" charset="-122"/>
                <a:cs typeface="仿宋_GB2312" panose="02010609030101010101" charset="-122"/>
              </a:rPr>
              <a:t>≤20%</a:t>
            </a:r>
            <a:r>
              <a:rPr lang="zh-CN" altLang="en-US" sz="1400">
                <a:latin typeface="仿宋_GB2312" panose="02010609030101010101" charset="-122"/>
                <a:ea typeface="仿宋_GB2312" panose="02010609030101010101" charset="-122"/>
                <a:cs typeface="仿宋_GB2312" panose="02010609030101010101" charset="-122"/>
              </a:rPr>
              <a:t>，限高</a:t>
            </a:r>
            <a:r>
              <a:rPr lang="en-US" altLang="zh-CN" sz="1400">
                <a:latin typeface="仿宋_GB2312" panose="02010609030101010101" charset="-122"/>
                <a:ea typeface="仿宋_GB2312" panose="02010609030101010101" charset="-122"/>
                <a:cs typeface="仿宋_GB2312" panose="02010609030101010101" charset="-122"/>
              </a:rPr>
              <a:t>≤40m</a:t>
            </a:r>
            <a:r>
              <a:rPr lang="zh-CN" altLang="en-US" sz="1400">
                <a:latin typeface="仿宋_GB2312" panose="02010609030101010101" charset="-122"/>
                <a:ea typeface="仿宋_GB2312" panose="02010609030101010101" charset="-122"/>
                <a:cs typeface="仿宋_GB2312" panose="02010609030101010101" charset="-122"/>
              </a:rPr>
              <a:t>。</a:t>
            </a:r>
            <a:endParaRPr lang="zh-CN" altLang="en-US" sz="1400">
              <a:latin typeface="仿宋_GB2312" panose="02010609030101010101" charset="-122"/>
              <a:ea typeface="仿宋_GB2312" panose="02010609030101010101" charset="-122"/>
              <a:cs typeface="仿宋_GB2312" panose="02010609030101010101" charset="-122"/>
            </a:endParaRPr>
          </a:p>
          <a:p>
            <a:pPr indent="457200"/>
            <a:r>
              <a:rPr lang="en-US" altLang="zh-CN" sz="1400">
                <a:latin typeface="仿宋_GB2312" panose="02010609030101010101" charset="-122"/>
                <a:ea typeface="仿宋_GB2312" panose="02010609030101010101" charset="-122"/>
                <a:cs typeface="仿宋_GB2312" panose="02010609030101010101" charset="-122"/>
              </a:rPr>
              <a:t>3.</a:t>
            </a:r>
            <a:r>
              <a:rPr lang="zh-CN" altLang="en-US" sz="1400">
                <a:latin typeface="仿宋_GB2312" panose="02010609030101010101" charset="-122"/>
                <a:ea typeface="仿宋_GB2312" panose="02010609030101010101" charset="-122"/>
                <a:cs typeface="仿宋_GB2312" panose="02010609030101010101" charset="-122"/>
              </a:rPr>
              <a:t>地块内所需行政办公及生活服务设施用地面积不得超过工业项目总用地面积的</a:t>
            </a:r>
            <a:r>
              <a:rPr lang="en-US" altLang="zh-CN" sz="1400">
                <a:latin typeface="仿宋_GB2312" panose="02010609030101010101" charset="-122"/>
                <a:ea typeface="仿宋_GB2312" panose="02010609030101010101" charset="-122"/>
                <a:cs typeface="仿宋_GB2312" panose="02010609030101010101" charset="-122"/>
              </a:rPr>
              <a:t>5%</a:t>
            </a:r>
            <a:r>
              <a:rPr lang="zh-CN" altLang="en-US" sz="1400">
                <a:latin typeface="仿宋_GB2312" panose="02010609030101010101" charset="-122"/>
                <a:ea typeface="仿宋_GB2312" panose="02010609030101010101" charset="-122"/>
                <a:cs typeface="仿宋_GB2312" panose="02010609030101010101" charset="-122"/>
              </a:rPr>
              <a:t>；</a:t>
            </a:r>
            <a:endParaRPr lang="zh-CN" altLang="en-US" sz="1400">
              <a:latin typeface="仿宋_GB2312" panose="02010609030101010101" charset="-122"/>
              <a:ea typeface="仿宋_GB2312" panose="02010609030101010101" charset="-122"/>
              <a:cs typeface="仿宋_GB2312" panose="02010609030101010101" charset="-122"/>
            </a:endParaRPr>
          </a:p>
          <a:p>
            <a:pPr indent="457200"/>
            <a:r>
              <a:rPr lang="en-US" altLang="zh-CN" sz="1400">
                <a:latin typeface="仿宋_GB2312" panose="02010609030101010101" charset="-122"/>
                <a:ea typeface="仿宋_GB2312" panose="02010609030101010101" charset="-122"/>
                <a:cs typeface="仿宋_GB2312" panose="02010609030101010101" charset="-122"/>
              </a:rPr>
              <a:t>4.</a:t>
            </a:r>
            <a:r>
              <a:rPr lang="zh-CN" altLang="en-US" sz="1400">
                <a:latin typeface="仿宋_GB2312" panose="02010609030101010101" charset="-122"/>
                <a:ea typeface="仿宋_GB2312" panose="02010609030101010101" charset="-122"/>
                <a:cs typeface="仿宋_GB2312" panose="02010609030101010101" charset="-122"/>
              </a:rPr>
              <a:t>地块内工业建筑机动车停车按照不小于</a:t>
            </a:r>
            <a:r>
              <a:rPr lang="en-US" altLang="zh-CN" sz="1400">
                <a:latin typeface="仿宋_GB2312" panose="02010609030101010101" charset="-122"/>
                <a:ea typeface="仿宋_GB2312" panose="02010609030101010101" charset="-122"/>
                <a:cs typeface="仿宋_GB2312" panose="02010609030101010101" charset="-122"/>
              </a:rPr>
              <a:t>0.2</a:t>
            </a:r>
            <a:r>
              <a:rPr lang="zh-CN" altLang="en-US" sz="1400">
                <a:latin typeface="仿宋_GB2312" panose="02010609030101010101" charset="-122"/>
                <a:ea typeface="仿宋_GB2312" panose="02010609030101010101" charset="-122"/>
                <a:cs typeface="仿宋_GB2312" panose="02010609030101010101" charset="-122"/>
              </a:rPr>
              <a:t>车位</a:t>
            </a:r>
            <a:r>
              <a:rPr lang="en-US" altLang="zh-CN" sz="1400">
                <a:latin typeface="仿宋_GB2312" panose="02010609030101010101" charset="-122"/>
                <a:ea typeface="仿宋_GB2312" panose="02010609030101010101" charset="-122"/>
                <a:cs typeface="仿宋_GB2312" panose="02010609030101010101" charset="-122"/>
              </a:rPr>
              <a:t>/</a:t>
            </a:r>
            <a:r>
              <a:rPr lang="zh-CN" altLang="en-US" sz="1400">
                <a:latin typeface="仿宋_GB2312" panose="02010609030101010101" charset="-122"/>
                <a:ea typeface="仿宋_GB2312" panose="02010609030101010101" charset="-122"/>
                <a:cs typeface="仿宋_GB2312" panose="02010609030101010101" charset="-122"/>
              </a:rPr>
              <a:t>百平米建筑面积的标准进行配建。</a:t>
            </a:r>
            <a:endParaRPr lang="zh-CN" altLang="en-US" sz="1400">
              <a:latin typeface="仿宋_GB2312" panose="02010609030101010101" charset="-122"/>
              <a:ea typeface="仿宋_GB2312" panose="02010609030101010101" charset="-122"/>
              <a:cs typeface="仿宋_GB2312" panose="02010609030101010101" charset="-122"/>
            </a:endParaRPr>
          </a:p>
          <a:p>
            <a:pPr indent="457200"/>
            <a:r>
              <a:rPr lang="en-US" altLang="zh-CN" sz="1400">
                <a:latin typeface="仿宋_GB2312" panose="02010609030101010101" charset="-122"/>
                <a:ea typeface="仿宋_GB2312" panose="02010609030101010101" charset="-122"/>
                <a:cs typeface="仿宋_GB2312" panose="02010609030101010101" charset="-122"/>
              </a:rPr>
              <a:t>5.</a:t>
            </a:r>
            <a:r>
              <a:rPr lang="zh-CN" altLang="en-US" sz="1400">
                <a:latin typeface="仿宋_GB2312" panose="02010609030101010101" charset="-122"/>
                <a:ea typeface="仿宋_GB2312" panose="02010609030101010101" charset="-122"/>
                <a:cs typeface="仿宋_GB2312" panose="02010609030101010101" charset="-122"/>
              </a:rPr>
              <a:t>沿博爱路、阳泽路没有预留绿化带。</a:t>
            </a:r>
            <a:endParaRPr lang="zh-CN" altLang="en-US" sz="1400">
              <a:latin typeface="仿宋_GB2312" panose="02010609030101010101" charset="-122"/>
              <a:ea typeface="仿宋_GB2312" panose="02010609030101010101" charset="-122"/>
              <a:cs typeface="仿宋_GB2312" panose="02010609030101010101" charset="-122"/>
            </a:endParaRPr>
          </a:p>
          <a:p>
            <a:pPr indent="457200"/>
            <a:endParaRPr lang="zh-CN" altLang="en-US" sz="1400">
              <a:latin typeface="仿宋_GB2312" panose="02010609030101010101" charset="-122"/>
              <a:ea typeface="仿宋_GB2312" panose="02010609030101010101" charset="-122"/>
              <a:cs typeface="仿宋_GB2312" panose="02010609030101010101" charset="-122"/>
            </a:endParaRPr>
          </a:p>
          <a:p>
            <a:pPr indent="457200"/>
            <a:r>
              <a:rPr lang="zh-CN" altLang="en-US" sz="1400">
                <a:latin typeface="仿宋_GB2312" panose="02010609030101010101" charset="-122"/>
                <a:ea typeface="仿宋_GB2312" panose="02010609030101010101" charset="-122"/>
                <a:cs typeface="仿宋_GB2312" panose="02010609030101010101" charset="-122"/>
              </a:rPr>
              <a:t>新编制地块控规方案：</a:t>
            </a:r>
            <a:endParaRPr lang="zh-CN" altLang="en-US" sz="1400">
              <a:latin typeface="仿宋_GB2312" panose="02010609030101010101" charset="-122"/>
              <a:ea typeface="仿宋_GB2312" panose="02010609030101010101" charset="-122"/>
              <a:cs typeface="仿宋_GB2312" panose="02010609030101010101" charset="-122"/>
            </a:endParaRPr>
          </a:p>
          <a:p>
            <a:pPr indent="457200"/>
            <a:r>
              <a:rPr lang="en-US" altLang="zh-CN" sz="1400">
                <a:latin typeface="仿宋_GB2312" panose="02010609030101010101" charset="-122"/>
                <a:ea typeface="仿宋_GB2312" panose="02010609030101010101" charset="-122"/>
                <a:cs typeface="仿宋_GB2312" panose="02010609030101010101" charset="-122"/>
                <a:sym typeface="+mn-ea"/>
              </a:rPr>
              <a:t>1.</a:t>
            </a:r>
            <a:r>
              <a:rPr lang="zh-CN" altLang="en-US" sz="1400">
                <a:latin typeface="仿宋_GB2312" panose="02010609030101010101" charset="-122"/>
                <a:ea typeface="仿宋_GB2312" panose="02010609030101010101" charset="-122"/>
                <a:cs typeface="仿宋_GB2312" panose="02010609030101010101" charset="-122"/>
                <a:sym typeface="+mn-ea"/>
              </a:rPr>
              <a:t>规划指标为容积率</a:t>
            </a:r>
            <a:r>
              <a:rPr lang="en-US" altLang="zh-CN" sz="1400">
                <a:latin typeface="仿宋_GB2312" panose="02010609030101010101" charset="-122"/>
                <a:ea typeface="仿宋_GB2312" panose="02010609030101010101" charset="-122"/>
                <a:cs typeface="仿宋_GB2312" panose="02010609030101010101" charset="-122"/>
                <a:sym typeface="+mn-ea"/>
              </a:rPr>
              <a:t>≥1.2</a:t>
            </a:r>
            <a:r>
              <a:rPr lang="zh-CN" altLang="en-US" sz="1400">
                <a:latin typeface="仿宋_GB2312" panose="02010609030101010101" charset="-122"/>
                <a:ea typeface="仿宋_GB2312" panose="02010609030101010101" charset="-122"/>
                <a:cs typeface="仿宋_GB2312" panose="02010609030101010101" charset="-122"/>
                <a:sym typeface="+mn-ea"/>
              </a:rPr>
              <a:t>，建筑密度</a:t>
            </a:r>
            <a:r>
              <a:rPr lang="en-US" altLang="zh-CN" sz="1400">
                <a:latin typeface="仿宋_GB2312" panose="02010609030101010101" charset="-122"/>
                <a:ea typeface="仿宋_GB2312" panose="02010609030101010101" charset="-122"/>
                <a:cs typeface="仿宋_GB2312" panose="02010609030101010101" charset="-122"/>
                <a:sym typeface="+mn-ea"/>
              </a:rPr>
              <a:t>≥45%</a:t>
            </a:r>
            <a:r>
              <a:rPr lang="zh-CN" altLang="en-US" sz="1400">
                <a:latin typeface="仿宋_GB2312" panose="02010609030101010101" charset="-122"/>
                <a:ea typeface="仿宋_GB2312" panose="02010609030101010101" charset="-122"/>
                <a:cs typeface="仿宋_GB2312" panose="02010609030101010101" charset="-122"/>
                <a:sym typeface="+mn-ea"/>
              </a:rPr>
              <a:t>，绿地率</a:t>
            </a:r>
            <a:r>
              <a:rPr lang="en-US" altLang="zh-CN" sz="1400">
                <a:latin typeface="仿宋_GB2312" panose="02010609030101010101" charset="-122"/>
                <a:ea typeface="仿宋_GB2312" panose="02010609030101010101" charset="-122"/>
                <a:cs typeface="仿宋_GB2312" panose="02010609030101010101" charset="-122"/>
                <a:sym typeface="+mn-ea"/>
              </a:rPr>
              <a:t>≤20%</a:t>
            </a:r>
            <a:r>
              <a:rPr lang="zh-CN" altLang="en-US" sz="1400">
                <a:latin typeface="仿宋_GB2312" panose="02010609030101010101" charset="-122"/>
                <a:ea typeface="仿宋_GB2312" panose="02010609030101010101" charset="-122"/>
                <a:cs typeface="仿宋_GB2312" panose="02010609030101010101" charset="-122"/>
                <a:sym typeface="+mn-ea"/>
              </a:rPr>
              <a:t>，限高</a:t>
            </a:r>
            <a:r>
              <a:rPr lang="en-US" altLang="zh-CN" sz="1400">
                <a:latin typeface="仿宋_GB2312" panose="02010609030101010101" charset="-122"/>
                <a:ea typeface="仿宋_GB2312" panose="02010609030101010101" charset="-122"/>
                <a:cs typeface="仿宋_GB2312" panose="02010609030101010101" charset="-122"/>
                <a:sym typeface="+mn-ea"/>
              </a:rPr>
              <a:t>≤40m</a:t>
            </a:r>
            <a:r>
              <a:rPr lang="zh-CN" altLang="en-US" sz="1400">
                <a:latin typeface="仿宋_GB2312" panose="02010609030101010101" charset="-122"/>
                <a:ea typeface="仿宋_GB2312" panose="02010609030101010101" charset="-122"/>
                <a:cs typeface="仿宋_GB2312" panose="02010609030101010101" charset="-122"/>
                <a:sym typeface="+mn-ea"/>
              </a:rPr>
              <a:t>。</a:t>
            </a:r>
            <a:endParaRPr lang="zh-CN" altLang="en-US" sz="1400">
              <a:latin typeface="仿宋_GB2312" panose="02010609030101010101" charset="-122"/>
              <a:ea typeface="仿宋_GB2312" panose="02010609030101010101" charset="-122"/>
              <a:cs typeface="仿宋_GB2312" panose="02010609030101010101" charset="-122"/>
              <a:sym typeface="+mn-ea"/>
            </a:endParaRPr>
          </a:p>
          <a:p>
            <a:pPr indent="457200"/>
            <a:r>
              <a:rPr lang="en-US" altLang="zh-CN" sz="1400">
                <a:latin typeface="仿宋_GB2312" panose="02010609030101010101" charset="-122"/>
                <a:ea typeface="仿宋_GB2312" panose="02010609030101010101" charset="-122"/>
                <a:cs typeface="仿宋_GB2312" panose="02010609030101010101" charset="-122"/>
                <a:sym typeface="+mn-ea"/>
              </a:rPr>
              <a:t>2.</a:t>
            </a:r>
            <a:r>
              <a:rPr lang="zh-CN" altLang="en-US" sz="1400">
                <a:latin typeface="仿宋_GB2312" panose="02010609030101010101" charset="-122"/>
                <a:ea typeface="仿宋_GB2312" panose="02010609030101010101" charset="-122"/>
                <a:cs typeface="仿宋_GB2312" panose="02010609030101010101" charset="-122"/>
              </a:rPr>
              <a:t>地块内所需行政办公及生活服务设施占地面积不得超过总用地面积的</a:t>
            </a:r>
            <a:r>
              <a:rPr lang="en-US" altLang="zh-CN" sz="1400">
                <a:latin typeface="仿宋_GB2312" panose="02010609030101010101" charset="-122"/>
                <a:ea typeface="仿宋_GB2312" panose="02010609030101010101" charset="-122"/>
                <a:cs typeface="仿宋_GB2312" panose="02010609030101010101" charset="-122"/>
              </a:rPr>
              <a:t>7%</a:t>
            </a:r>
            <a:r>
              <a:rPr lang="zh-CN" altLang="en-US" sz="1400">
                <a:latin typeface="仿宋_GB2312" panose="02010609030101010101" charset="-122"/>
                <a:ea typeface="仿宋_GB2312" panose="02010609030101010101" charset="-122"/>
                <a:cs typeface="仿宋_GB2312" panose="02010609030101010101" charset="-122"/>
              </a:rPr>
              <a:t>，建筑面积不得超过总建筑面积的</a:t>
            </a:r>
            <a:r>
              <a:rPr lang="en-US" altLang="zh-CN" sz="1400">
                <a:latin typeface="仿宋_GB2312" panose="02010609030101010101" charset="-122"/>
                <a:ea typeface="仿宋_GB2312" panose="02010609030101010101" charset="-122"/>
                <a:cs typeface="仿宋_GB2312" panose="02010609030101010101" charset="-122"/>
              </a:rPr>
              <a:t>15%</a:t>
            </a:r>
            <a:r>
              <a:rPr lang="zh-CN" altLang="en-US" sz="1400">
                <a:latin typeface="仿宋_GB2312" panose="02010609030101010101" charset="-122"/>
                <a:ea typeface="仿宋_GB2312" panose="02010609030101010101" charset="-122"/>
                <a:cs typeface="仿宋_GB2312" panose="02010609030101010101" charset="-122"/>
              </a:rPr>
              <a:t>。</a:t>
            </a:r>
            <a:endParaRPr lang="zh-CN" altLang="en-US" sz="1400">
              <a:latin typeface="仿宋_GB2312" panose="02010609030101010101" charset="-122"/>
              <a:ea typeface="仿宋_GB2312" panose="02010609030101010101" charset="-122"/>
              <a:cs typeface="仿宋_GB2312" panose="02010609030101010101" charset="-122"/>
            </a:endParaRPr>
          </a:p>
          <a:p>
            <a:pPr indent="457200"/>
            <a:r>
              <a:rPr lang="en-US" altLang="zh-CN" sz="1400">
                <a:latin typeface="仿宋_GB2312" panose="02010609030101010101" charset="-122"/>
                <a:ea typeface="仿宋_GB2312" panose="02010609030101010101" charset="-122"/>
                <a:cs typeface="仿宋_GB2312" panose="02010609030101010101" charset="-122"/>
              </a:rPr>
              <a:t>3.</a:t>
            </a:r>
            <a:r>
              <a:rPr lang="zh-CN" altLang="en-US" sz="1400">
                <a:latin typeface="仿宋_GB2312" panose="02010609030101010101" charset="-122"/>
                <a:ea typeface="仿宋_GB2312" panose="02010609030101010101" charset="-122"/>
                <a:cs typeface="仿宋_GB2312" panose="02010609030101010101" charset="-122"/>
              </a:rPr>
              <a:t>地块内工业建筑配建机动车车位按照不低于</a:t>
            </a:r>
            <a:r>
              <a:rPr lang="en-US" altLang="zh-CN" sz="1400">
                <a:latin typeface="仿宋_GB2312" panose="02010609030101010101" charset="-122"/>
                <a:ea typeface="仿宋_GB2312" panose="02010609030101010101" charset="-122"/>
                <a:cs typeface="仿宋_GB2312" panose="02010609030101010101" charset="-122"/>
              </a:rPr>
              <a:t>1.0</a:t>
            </a:r>
            <a:r>
              <a:rPr lang="zh-CN" altLang="en-US" sz="1400">
                <a:latin typeface="仿宋_GB2312" panose="02010609030101010101" charset="-122"/>
                <a:ea typeface="仿宋_GB2312" panose="02010609030101010101" charset="-122"/>
                <a:cs typeface="仿宋_GB2312" panose="02010609030101010101" charset="-122"/>
              </a:rPr>
              <a:t>大车位</a:t>
            </a:r>
            <a:r>
              <a:rPr lang="en-US" altLang="zh-CN" sz="1400">
                <a:latin typeface="仿宋_GB2312" panose="02010609030101010101" charset="-122"/>
                <a:ea typeface="仿宋_GB2312" panose="02010609030101010101" charset="-122"/>
                <a:cs typeface="仿宋_GB2312" panose="02010609030101010101" charset="-122"/>
              </a:rPr>
              <a:t>/3000</a:t>
            </a:r>
            <a:r>
              <a:rPr lang="zh-CN" altLang="en-US" sz="1400">
                <a:latin typeface="仿宋_GB2312" panose="02010609030101010101" charset="-122"/>
                <a:ea typeface="仿宋_GB2312" panose="02010609030101010101" charset="-122"/>
                <a:cs typeface="仿宋_GB2312" panose="02010609030101010101" charset="-122"/>
              </a:rPr>
              <a:t>平方米建筑面积的标准进行配建。</a:t>
            </a:r>
            <a:endParaRPr lang="zh-CN" altLang="en-US" sz="1400">
              <a:latin typeface="仿宋_GB2312" panose="02010609030101010101" charset="-122"/>
              <a:ea typeface="仿宋_GB2312" panose="02010609030101010101" charset="-122"/>
              <a:cs typeface="仿宋_GB2312" panose="02010609030101010101" charset="-122"/>
            </a:endParaRPr>
          </a:p>
          <a:p>
            <a:pPr indent="457200"/>
            <a:r>
              <a:rPr lang="en-US" altLang="zh-CN" sz="1400">
                <a:latin typeface="仿宋_GB2312" panose="02010609030101010101" charset="-122"/>
                <a:ea typeface="仿宋_GB2312" panose="02010609030101010101" charset="-122"/>
                <a:cs typeface="仿宋_GB2312" panose="02010609030101010101" charset="-122"/>
              </a:rPr>
              <a:t>4.</a:t>
            </a:r>
            <a:r>
              <a:rPr lang="zh-CN" altLang="en-US" sz="1400">
                <a:latin typeface="仿宋_GB2312" panose="02010609030101010101" charset="-122"/>
                <a:ea typeface="仿宋_GB2312" panose="02010609030101010101" charset="-122"/>
                <a:cs typeface="仿宋_GB2312" panose="02010609030101010101" charset="-122"/>
              </a:rPr>
              <a:t>沿博爱路预留</a:t>
            </a:r>
            <a:r>
              <a:rPr lang="en-US" altLang="zh-CN" sz="1400">
                <a:latin typeface="仿宋_GB2312" panose="02010609030101010101" charset="-122"/>
                <a:ea typeface="仿宋_GB2312" panose="02010609030101010101" charset="-122"/>
                <a:cs typeface="仿宋_GB2312" panose="02010609030101010101" charset="-122"/>
              </a:rPr>
              <a:t>20</a:t>
            </a:r>
            <a:r>
              <a:rPr lang="zh-CN" altLang="en-US" sz="1400">
                <a:latin typeface="仿宋_GB2312" panose="02010609030101010101" charset="-122"/>
                <a:ea typeface="仿宋_GB2312" panose="02010609030101010101" charset="-122"/>
                <a:cs typeface="仿宋_GB2312" panose="02010609030101010101" charset="-122"/>
              </a:rPr>
              <a:t>米道路绿地带沿阳泽路</a:t>
            </a:r>
            <a:r>
              <a:rPr lang="zh-CN" altLang="en-US" sz="1400">
                <a:latin typeface="仿宋_GB2312" panose="02010609030101010101" charset="-122"/>
                <a:ea typeface="仿宋_GB2312" panose="02010609030101010101" charset="-122"/>
                <a:cs typeface="仿宋_GB2312" panose="02010609030101010101" charset="-122"/>
                <a:sym typeface="+mn-ea"/>
              </a:rPr>
              <a:t>预留</a:t>
            </a:r>
            <a:r>
              <a:rPr lang="en-US" altLang="zh-CN" sz="1400">
                <a:latin typeface="仿宋_GB2312" panose="02010609030101010101" charset="-122"/>
                <a:ea typeface="仿宋_GB2312" panose="02010609030101010101" charset="-122"/>
                <a:cs typeface="仿宋_GB2312" panose="02010609030101010101" charset="-122"/>
                <a:sym typeface="+mn-ea"/>
              </a:rPr>
              <a:t>20</a:t>
            </a:r>
            <a:r>
              <a:rPr lang="zh-CN" altLang="en-US" sz="1400">
                <a:latin typeface="仿宋_GB2312" panose="02010609030101010101" charset="-122"/>
                <a:ea typeface="仿宋_GB2312" panose="02010609030101010101" charset="-122"/>
                <a:cs typeface="仿宋_GB2312" panose="02010609030101010101" charset="-122"/>
                <a:sym typeface="+mn-ea"/>
              </a:rPr>
              <a:t>米道路绿地带</a:t>
            </a:r>
            <a:endParaRPr lang="zh-CN" altLang="en-US" sz="1400">
              <a:latin typeface="仿宋_GB2312" panose="02010609030101010101" charset="-122"/>
              <a:ea typeface="仿宋_GB2312" panose="02010609030101010101" charset="-122"/>
              <a:cs typeface="仿宋_GB2312" panose="02010609030101010101" charset="-122"/>
              <a:sym typeface="+mn-ea"/>
            </a:endParaRPr>
          </a:p>
          <a:p>
            <a:pPr indent="457200"/>
            <a:endParaRPr lang="zh-CN" altLang="en-US" sz="1400">
              <a:latin typeface="仿宋_GB2312" panose="02010609030101010101" charset="-122"/>
              <a:ea typeface="仿宋_GB2312" panose="02010609030101010101" charset="-122"/>
              <a:cs typeface="仿宋_GB2312" panose="02010609030101010101" charset="-122"/>
              <a:sym typeface="+mn-ea"/>
            </a:endParaRPr>
          </a:p>
          <a:p>
            <a:pPr indent="457200"/>
            <a:r>
              <a:rPr lang="zh-CN" altLang="en-US" sz="1400" b="1">
                <a:latin typeface="仿宋_GB2312" panose="02010609030101010101" charset="-122"/>
                <a:ea typeface="仿宋_GB2312" panose="02010609030101010101" charset="-122"/>
                <a:cs typeface="仿宋_GB2312" panose="02010609030101010101" charset="-122"/>
                <a:sym typeface="+mn-ea"/>
              </a:rPr>
              <a:t>建议：编制地块控规方案，批复后出具规划条件</a:t>
            </a:r>
            <a:endParaRPr lang="zh-CN" altLang="en-US" sz="1400" b="1">
              <a:latin typeface="仿宋_GB2312" panose="02010609030101010101" charset="-122"/>
              <a:ea typeface="仿宋_GB2312" panose="02010609030101010101" charset="-122"/>
              <a:cs typeface="仿宋_GB2312" panose="02010609030101010101" charset="-122"/>
            </a:endParaRPr>
          </a:p>
          <a:p>
            <a:pPr indent="457200"/>
            <a:endParaRPr lang="zh-CN" altLang="en-US" sz="1400" b="1">
              <a:latin typeface="仿宋_GB2312" panose="02010609030101010101" charset="-122"/>
              <a:ea typeface="仿宋_GB2312" panose="02010609030101010101" charset="-122"/>
              <a:cs typeface="仿宋_GB2312" panose="02010609030101010101"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190976" y="260033"/>
            <a:ext cx="7578090" cy="375285"/>
          </a:xfrm>
          <a:prstGeom prst="rect">
            <a:avLst/>
          </a:prstGeom>
          <a:noFill/>
        </p:spPr>
        <p:txBody>
          <a:bodyPr wrap="square" rtlCol="0">
            <a:noAutofit/>
          </a:bodyPr>
          <a:p>
            <a:r>
              <a:rPr lang="zh-CN" altLang="en-US" sz="1500">
                <a:sym typeface="+mn-ea"/>
              </a:rPr>
              <a:t>南蒲办事处范围拟供</a:t>
            </a:r>
            <a:r>
              <a:rPr lang="en-US" altLang="zh-CN" sz="1500">
                <a:sym typeface="+mn-ea"/>
              </a:rPr>
              <a:t>1</a:t>
            </a:r>
            <a:r>
              <a:rPr lang="zh-CN" altLang="en-US" sz="1500">
                <a:sym typeface="+mn-ea"/>
              </a:rPr>
              <a:t>宗工业用地情况</a:t>
            </a:r>
            <a:endParaRPr lang="zh-CN" altLang="en-US" sz="1500">
              <a:sym typeface="+mn-ea"/>
            </a:endParaRPr>
          </a:p>
        </p:txBody>
      </p:sp>
      <p:pic>
        <p:nvPicPr>
          <p:cNvPr id="2" name="图片 1" descr="3"/>
          <p:cNvPicPr>
            <a:picLocks noChangeAspect="1"/>
          </p:cNvPicPr>
          <p:nvPr/>
        </p:nvPicPr>
        <p:blipFill>
          <a:blip r:embed="rId1"/>
          <a:stretch>
            <a:fillRect/>
          </a:stretch>
        </p:blipFill>
        <p:spPr>
          <a:xfrm>
            <a:off x="522605" y="623570"/>
            <a:ext cx="8383905" cy="5958205"/>
          </a:xfrm>
          <a:prstGeom prst="rect">
            <a:avLst/>
          </a:prstGeom>
        </p:spPr>
      </p:pic>
      <p:sp>
        <p:nvSpPr>
          <p:cNvPr id="6" name="矩形标注 5"/>
          <p:cNvSpPr/>
          <p:nvPr/>
        </p:nvSpPr>
        <p:spPr>
          <a:xfrm>
            <a:off x="5435600" y="1268730"/>
            <a:ext cx="3708400" cy="1029970"/>
          </a:xfrm>
          <a:prstGeom prst="wedgeRectCallout">
            <a:avLst>
              <a:gd name="adj1" fmla="val -69195"/>
              <a:gd name="adj2" fmla="val 160789"/>
            </a:avLst>
          </a:prstGeom>
          <a:solidFill>
            <a:schemeClr val="bg1"/>
          </a:solidFill>
          <a:ln>
            <a:no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00">
              <a:ln>
                <a:solidFill>
                  <a:schemeClr val="bg1"/>
                </a:solidFill>
              </a:ln>
              <a:solidFill>
                <a:schemeClr val="bg1"/>
              </a:solidFill>
            </a:endParaRPr>
          </a:p>
        </p:txBody>
      </p:sp>
      <p:sp>
        <p:nvSpPr>
          <p:cNvPr id="7" name="文本框 6"/>
          <p:cNvSpPr txBox="1"/>
          <p:nvPr/>
        </p:nvSpPr>
        <p:spPr>
          <a:xfrm>
            <a:off x="5368925" y="1268730"/>
            <a:ext cx="3603625" cy="1146175"/>
          </a:xfrm>
          <a:prstGeom prst="rect">
            <a:avLst/>
          </a:prstGeom>
          <a:solidFill>
            <a:schemeClr val="bg1"/>
          </a:solidFill>
        </p:spPr>
        <p:txBody>
          <a:bodyPr wrap="square" rtlCol="0">
            <a:noAutofit/>
          </a:bodyPr>
          <a:p>
            <a:r>
              <a:rPr lang="zh-CN" altLang="en-US" sz="1200"/>
              <a:t>拟出让宗地位于博爱路西侧、纬六路南侧，面积为</a:t>
            </a:r>
            <a:r>
              <a:rPr lang="en-US" altLang="zh-CN" sz="1200"/>
              <a:t>54.51</a:t>
            </a:r>
            <a:r>
              <a:rPr lang="zh-CN" altLang="en-US" sz="1200"/>
              <a:t>亩（以实测面积为准），于</a:t>
            </a:r>
            <a:r>
              <a:rPr lang="en-US" altLang="zh-CN" sz="1200"/>
              <a:t>2020</a:t>
            </a:r>
            <a:r>
              <a:rPr lang="zh-CN" altLang="en-US" sz="1200"/>
              <a:t>年</a:t>
            </a:r>
            <a:r>
              <a:rPr lang="en-US" altLang="zh-CN" sz="1200"/>
              <a:t>3</a:t>
            </a:r>
            <a:r>
              <a:rPr lang="zh-CN" altLang="en-US" sz="1200"/>
              <a:t>月</a:t>
            </a:r>
            <a:r>
              <a:rPr lang="en-US" altLang="zh-CN" sz="1200"/>
              <a:t>16</a:t>
            </a:r>
            <a:r>
              <a:rPr lang="zh-CN" altLang="en-US" sz="1200"/>
              <a:t>日经省政府（豫政土〔</a:t>
            </a:r>
            <a:r>
              <a:rPr lang="en-US" altLang="zh-CN" sz="1200"/>
              <a:t>2020</a:t>
            </a:r>
            <a:r>
              <a:rPr lang="zh-CN" altLang="en-US" sz="1200"/>
              <a:t>〕</a:t>
            </a:r>
            <a:r>
              <a:rPr lang="en-US" altLang="zh-CN" sz="1200"/>
              <a:t>289</a:t>
            </a:r>
            <a:r>
              <a:rPr lang="zh-CN" altLang="en-US" sz="1200"/>
              <a:t>号）文件批复征收。</a:t>
            </a:r>
            <a:endParaRPr lang="zh-CN" altLang="en-US" sz="1200"/>
          </a:p>
          <a:p>
            <a:r>
              <a:rPr lang="zh-CN" altLang="en-US" sz="1200"/>
              <a:t>处置建议：自然资源和规划局按照规划用途和挂牌程序进行出让。</a:t>
            </a:r>
            <a:endParaRPr lang="zh-CN" altLang="en-US" sz="12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222885" y="188278"/>
            <a:ext cx="7578090" cy="375285"/>
          </a:xfrm>
          <a:prstGeom prst="rect">
            <a:avLst/>
          </a:prstGeom>
          <a:noFill/>
        </p:spPr>
        <p:txBody>
          <a:bodyPr wrap="square" rtlCol="0">
            <a:noAutofit/>
          </a:bodyPr>
          <a:p>
            <a:r>
              <a:rPr lang="zh-CN" altLang="en-US" sz="1500">
                <a:sym typeface="+mn-ea"/>
              </a:rPr>
              <a:t>规划图</a:t>
            </a:r>
            <a:endParaRPr lang="zh-CN" altLang="en-US" sz="1500">
              <a:sym typeface="+mn-ea"/>
            </a:endParaRPr>
          </a:p>
        </p:txBody>
      </p:sp>
      <p:pic>
        <p:nvPicPr>
          <p:cNvPr id="3" name="图片 2" descr="3规划"/>
          <p:cNvPicPr>
            <a:picLocks noChangeAspect="1"/>
          </p:cNvPicPr>
          <p:nvPr/>
        </p:nvPicPr>
        <p:blipFill>
          <a:blip r:embed="rId1"/>
          <a:stretch>
            <a:fillRect/>
          </a:stretch>
        </p:blipFill>
        <p:spPr>
          <a:xfrm>
            <a:off x="326390" y="577215"/>
            <a:ext cx="8504555" cy="6043295"/>
          </a:xfrm>
          <a:prstGeom prst="rect">
            <a:avLst/>
          </a:prstGeom>
        </p:spPr>
      </p:pic>
    </p:spTree>
  </p:cSld>
  <p:clrMapOvr>
    <a:masterClrMapping/>
  </p:clrMapOvr>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759</Words>
  <Application>WPS 演示</Application>
  <PresentationFormat/>
  <Paragraphs>55</Paragraphs>
  <Slides>10</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10</vt:i4>
      </vt:variant>
    </vt:vector>
  </HeadingPairs>
  <TitlesOfParts>
    <vt:vector size="20" baseType="lpstr">
      <vt:lpstr>Arial</vt:lpstr>
      <vt:lpstr>宋体</vt:lpstr>
      <vt:lpstr>Wingdings</vt:lpstr>
      <vt:lpstr>微软雅黑</vt:lpstr>
      <vt:lpstr>黑体</vt:lpstr>
      <vt:lpstr>仿宋</vt:lpstr>
      <vt:lpstr>仿宋_GB2312</vt:lpstr>
      <vt:lpstr>Arial Unicode MS</vt:lpstr>
      <vt:lpstr>Calibri</vt:lpstr>
      <vt:lpstr>默认设计模板</vt:lpstr>
      <vt:lpstr>PowerPoint 演示文稿</vt:lpstr>
      <vt:lpstr>情况说明</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～飞</cp:lastModifiedBy>
  <cp:revision>71</cp:revision>
  <dcterms:created xsi:type="dcterms:W3CDTF">2025-02-21T07:41:00Z</dcterms:created>
  <dcterms:modified xsi:type="dcterms:W3CDTF">2025-11-11T06:48:42Z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2052-12.1.0.23125</vt:lpwstr>
  </property>
  <property fmtid="{D5CDD505-2E9C-101B-9397-08002B2CF9AE}" pid="3" name="ICV">
    <vt:lpwstr>20C7B5E491A442E6868BBF8D678CC0CF_13</vt:lpwstr>
  </property>
</Properties>
</file>