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3"/>
    <p:sldId id="269" r:id="rId4"/>
    <p:sldId id="262" r:id="rId5"/>
    <p:sldId id="265" r:id="rId6"/>
    <p:sldId id="259" r:id="rId7"/>
    <p:sldId id="268" r:id="rId8"/>
    <p:sldId id="270" r:id="rId9"/>
    <p:sldId id="271" r:id="rId10"/>
    <p:sldId id="275" r:id="rId11"/>
    <p:sldId id="276" r:id="rId12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947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764030" y="1124585"/>
            <a:ext cx="5911850" cy="11601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buClrTx/>
              <a:buSzTx/>
              <a:buFontTx/>
            </a:pPr>
            <a:r>
              <a:rPr lang="zh-CN" altLang="en-US" sz="3600" b="1">
                <a:ea typeface="微软雅黑" panose="020B0503020204020204" charset="-122"/>
              </a:rPr>
              <a:t>长石路南侧、康庄路东侧地块控规</a:t>
            </a:r>
            <a:r>
              <a:rPr lang="zh-CN" altLang="en-US" sz="3600" b="1">
                <a:ea typeface="微软雅黑" panose="020B0503020204020204" charset="-122"/>
              </a:rPr>
              <a:t>方案及供地情况</a:t>
            </a:r>
            <a:endParaRPr lang="zh-CN" altLang="en-US" sz="3600" b="1"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00020" y="4797425"/>
            <a:ext cx="4615180" cy="71882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编制单位：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河南省城乡规划设计研究总院</a:t>
            </a:r>
            <a:endParaRPr lang="zh-CN" altLang="zh-CN" sz="1800" b="1"/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360" y="620395"/>
            <a:ext cx="8229600" cy="873125"/>
          </a:xfrm>
        </p:spPr>
        <p:txBody>
          <a:bodyPr/>
          <a:p>
            <a:pPr algn="l"/>
            <a:r>
              <a:rPr lang="zh-CN" altLang="zh-CN" sz="2400" b="1"/>
              <a:t>情况说明</a:t>
            </a:r>
            <a:endParaRPr lang="zh-CN" altLang="zh-CN" sz="2400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9625" y="1701165"/>
            <a:ext cx="7435850" cy="4073525"/>
          </a:xfrm>
        </p:spPr>
        <p:txBody>
          <a:bodyPr/>
          <a:p>
            <a:pPr marL="0" indent="0">
              <a:lnSpc>
                <a:spcPts val="3300"/>
              </a:lnSpc>
              <a:buNone/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sym typeface="+mn-ea"/>
              </a:rPr>
              <a:t>    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该地块位于蒲东街道范围，长石路南侧、康庄路东侧地块，规划为城镇住宅用地，规划面积约</a:t>
            </a:r>
            <a:r>
              <a:rPr lang="en-US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60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亩，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该地块拟</a:t>
            </a:r>
            <a:r>
              <a:rPr 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挂牌出让，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需编制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地块控规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方案，出具规划设计条件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。</a:t>
            </a:r>
            <a:endParaRPr lang="zh-CN" altLang="zh-CN" sz="20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微软雅黑" panose="020B0503020204020204" charset="-122"/>
            </a:endParaRPr>
          </a:p>
          <a:p>
            <a:pPr marL="0" indent="0">
              <a:lnSpc>
                <a:spcPts val="3300"/>
              </a:lnSpc>
              <a:buNone/>
            </a:pPr>
            <a:r>
              <a:rPr lang="en-US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    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该地块曾经</a:t>
            </a:r>
            <a:r>
              <a:rPr lang="en-US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2017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年第六次规划会批准控规方案，现因容积率、限高、商业兼容性以及停车位等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因素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调整，需重新编制地块控规方案。</a:t>
            </a:r>
            <a:endParaRPr lang="zh-CN" altLang="en-US" sz="20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微软雅黑" panose="020B0503020204020204" charset="-122"/>
            </a:endParaRPr>
          </a:p>
          <a:p>
            <a:pPr marL="0" indent="0">
              <a:lnSpc>
                <a:spcPts val="3300"/>
              </a:lnSpc>
              <a:buNone/>
            </a:pPr>
            <a:endParaRPr lang="zh-CN" altLang="zh-CN" sz="20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332740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正射影像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位置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4" name="图片 3" descr="wechat_2025-11-02_153036_7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095" y="1052195"/>
            <a:ext cx="8849995" cy="5377180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2405380" y="1666875"/>
            <a:ext cx="1397000" cy="2198370"/>
          </a:xfrm>
          <a:custGeom>
            <a:avLst/>
            <a:gdLst>
              <a:gd name="connisteX0" fmla="*/ 153670 w 1397000"/>
              <a:gd name="connsiteY0" fmla="*/ 161925 h 2198370"/>
              <a:gd name="connisteX1" fmla="*/ 342900 w 1397000"/>
              <a:gd name="connsiteY1" fmla="*/ 0 h 2198370"/>
              <a:gd name="connisteX2" fmla="*/ 1306830 w 1397000"/>
              <a:gd name="connsiteY2" fmla="*/ 423545 h 2198370"/>
              <a:gd name="connisteX3" fmla="*/ 1306830 w 1397000"/>
              <a:gd name="connsiteY3" fmla="*/ 450215 h 2198370"/>
              <a:gd name="connisteX4" fmla="*/ 1397000 w 1397000"/>
              <a:gd name="connsiteY4" fmla="*/ 1748155 h 2198370"/>
              <a:gd name="connisteX5" fmla="*/ 1334135 w 1397000"/>
              <a:gd name="connsiteY5" fmla="*/ 1901190 h 2198370"/>
              <a:gd name="connisteX6" fmla="*/ 1280160 w 1397000"/>
              <a:gd name="connsiteY6" fmla="*/ 2000250 h 2198370"/>
              <a:gd name="connisteX7" fmla="*/ 1180465 w 1397000"/>
              <a:gd name="connsiteY7" fmla="*/ 2108200 h 2198370"/>
              <a:gd name="connisteX8" fmla="*/ 1072515 w 1397000"/>
              <a:gd name="connsiteY8" fmla="*/ 2171700 h 2198370"/>
              <a:gd name="connisteX9" fmla="*/ 937260 w 1397000"/>
              <a:gd name="connsiteY9" fmla="*/ 2198370 h 2198370"/>
              <a:gd name="connisteX10" fmla="*/ 99060 w 1397000"/>
              <a:gd name="connsiteY10" fmla="*/ 2099310 h 2198370"/>
              <a:gd name="connisteX11" fmla="*/ 0 w 1397000"/>
              <a:gd name="connsiteY11" fmla="*/ 2009140 h 2198370"/>
              <a:gd name="connisteX12" fmla="*/ 180340 w 1397000"/>
              <a:gd name="connsiteY12" fmla="*/ 107950 h 219837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</a:cxnLst>
            <a:rect l="l" t="t" r="r" b="b"/>
            <a:pathLst>
              <a:path w="1397000" h="2198370">
                <a:moveTo>
                  <a:pt x="153670" y="161925"/>
                </a:moveTo>
                <a:lnTo>
                  <a:pt x="342900" y="0"/>
                </a:lnTo>
                <a:lnTo>
                  <a:pt x="1306830" y="423545"/>
                </a:lnTo>
                <a:lnTo>
                  <a:pt x="1306830" y="450215"/>
                </a:lnTo>
                <a:lnTo>
                  <a:pt x="1397000" y="1748155"/>
                </a:lnTo>
                <a:lnTo>
                  <a:pt x="1334135" y="1901190"/>
                </a:lnTo>
                <a:lnTo>
                  <a:pt x="1280160" y="2000250"/>
                </a:lnTo>
                <a:lnTo>
                  <a:pt x="1180465" y="2108200"/>
                </a:lnTo>
                <a:lnTo>
                  <a:pt x="1072515" y="2171700"/>
                </a:lnTo>
                <a:lnTo>
                  <a:pt x="937260" y="2198370"/>
                </a:lnTo>
                <a:lnTo>
                  <a:pt x="99060" y="2099310"/>
                </a:lnTo>
                <a:lnTo>
                  <a:pt x="0" y="2009140"/>
                </a:lnTo>
                <a:lnTo>
                  <a:pt x="180340" y="10795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40449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国土空间位置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图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4" name="图片 3" descr="wechat_2025-11-02_153105_9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0440"/>
            <a:ext cx="9144000" cy="54394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83205" y="2741295"/>
            <a:ext cx="9112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rgbClr val="FF0000"/>
                </a:solidFill>
              </a:rPr>
              <a:t>60</a:t>
            </a:r>
            <a:r>
              <a:rPr lang="zh-CN" altLang="en-US" sz="1200">
                <a:solidFill>
                  <a:srgbClr val="FF0000"/>
                </a:solidFill>
              </a:rPr>
              <a:t>亩</a:t>
            </a:r>
            <a:endParaRPr lang="zh-CN" altLang="en-US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39750" y="26098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控规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图则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82fe1f1f0ea85facf9662f8c0cee8b1f"/>
          <p:cNvPicPr>
            <a:picLocks noChangeAspect="1"/>
          </p:cNvPicPr>
          <p:nvPr/>
        </p:nvPicPr>
        <p:blipFill>
          <a:blip r:embed="rId1"/>
          <a:srcRect l="5903" t="4286" r="4319" b="4296"/>
          <a:stretch>
            <a:fillRect/>
          </a:stretch>
        </p:blipFill>
        <p:spPr>
          <a:xfrm>
            <a:off x="467360" y="836295"/>
            <a:ext cx="8209280" cy="59048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95605" y="47688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技术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指标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3" name="图片 2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1680" y="0"/>
            <a:ext cx="5120005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292090" y="260350"/>
            <a:ext cx="1800225" cy="172847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2608580" y="5504180"/>
            <a:ext cx="3187700" cy="12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39750" y="260985"/>
            <a:ext cx="7388860" cy="6451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控规图则</a:t>
            </a:r>
            <a:r>
              <a:rPr lang="en-US" altLang="zh-CN" sz="1800" b="1">
                <a:latin typeface="Arial" panose="020B0604020202020204" pitchFamily="34" charset="0"/>
                <a:ea typeface="微软雅黑" panose="020B0503020204020204" charset="-122"/>
              </a:rPr>
              <a:t>         </a:t>
            </a:r>
            <a:r>
              <a:rPr lang="zh-CN" altLang="en-US" sz="1800">
                <a:sym typeface="+mn-ea"/>
              </a:rPr>
              <a:t>该地块经</a:t>
            </a:r>
            <a:r>
              <a:rPr lang="en-US" altLang="zh-CN" sz="1800">
                <a:sym typeface="+mn-ea"/>
              </a:rPr>
              <a:t>2017</a:t>
            </a:r>
            <a:r>
              <a:rPr lang="zh-CN" altLang="en-US" sz="1800">
                <a:sym typeface="+mn-ea"/>
              </a:rPr>
              <a:t>年第六次规委会批准控规方案</a:t>
            </a:r>
            <a:endParaRPr lang="zh-CN" altLang="en-US" sz="1800"/>
          </a:p>
          <a:p>
            <a:pPr algn="l"/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3" name="图片 2" descr="F2B-01、02（03）"/>
          <p:cNvPicPr>
            <a:picLocks noChangeAspect="1"/>
          </p:cNvPicPr>
          <p:nvPr/>
        </p:nvPicPr>
        <p:blipFill>
          <a:blip r:embed="rId1"/>
          <a:srcRect l="4326" t="3166" r="1958" b="3176"/>
          <a:stretch>
            <a:fillRect/>
          </a:stretch>
        </p:blipFill>
        <p:spPr>
          <a:xfrm>
            <a:off x="251460" y="908685"/>
            <a:ext cx="8322945" cy="587438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2124075" y="2348865"/>
            <a:ext cx="504190" cy="6477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332740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指标分析：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2140" y="980440"/>
            <a:ext cx="7139940" cy="37534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该地块经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2017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年第六次规委会批准控规方案：</a:t>
            </a:r>
            <a:endParaRPr lang="zh-CN" altLang="en-US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1.规划指标为容积率&lt;1.7，建筑密度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&lt;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35%，绿地率&gt;30%，限高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60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m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；</a:t>
            </a:r>
            <a:endParaRPr lang="zh-CN" altLang="en-US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2.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地块内没有兼容性，没有兼容配套商业。</a:t>
            </a:r>
            <a:endParaRPr lang="en-US" altLang="zh-CN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3.地块内机动车停车位应按照每户1泊位进行配建，套内建筑面积大于等于130m的户型按照2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辆/户进行配建；</a:t>
            </a:r>
            <a:endParaRPr lang="en-US" altLang="zh-CN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4.地块内非机动车停车位应按照2.0车位/户的标准进行配建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；</a:t>
            </a:r>
            <a:endParaRPr lang="en-US" altLang="zh-CN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endParaRPr lang="en-US" altLang="zh-CN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新编制地块控规方案：</a:t>
            </a:r>
            <a:endParaRPr lang="en-US" altLang="zh-CN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1.规划指标为容积率&gt;1.0、&lt;1.8，建筑密度≤30%，绿地率≥35%，限高≤54m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；</a:t>
            </a:r>
            <a:endParaRPr lang="en-US" altLang="zh-CN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  <a:sym typeface="+mn-ea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2.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地块可兼容商业用地，兼容商业建筑比例应小于地上总建筑面积的10%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；</a:t>
            </a:r>
            <a:endParaRPr lang="en-US" altLang="zh-CN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3.地块内机动车停车位应按照不低于1.0车位/户(同时满足1车位/百平方米建筑面积)的标准进行配建，并应100%建设充电设施或预留安装条件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；</a:t>
            </a:r>
            <a:endParaRPr lang="zh-CN" altLang="en-US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 algn="l">
              <a:buClrTx/>
              <a:buSzTx/>
              <a:buFontTx/>
            </a:pP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4.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地块非机动车停车位应按照不低于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2.0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车位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/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户的标准进行配建，且应按照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个</a:t>
            </a:r>
            <a:r>
              <a:rPr lang="en-US" altLang="zh-CN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/2</a:t>
            </a:r>
            <a:r>
              <a:rPr lang="zh-CN" altLang="en-US" sz="1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户的标准配建非机动车充电设施。</a:t>
            </a:r>
            <a:endParaRPr lang="zh-CN" altLang="en-US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/>
            <a:endParaRPr lang="zh-CN" altLang="en-US" sz="1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  <a:sym typeface="+mn-ea"/>
            </a:endParaRPr>
          </a:p>
          <a:p>
            <a:pPr indent="457200"/>
            <a:r>
              <a:rPr lang="zh-CN" altLang="en-US" sz="1400" b="1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建议：重新编制地块控规方案，批复后出具规划条件</a:t>
            </a:r>
            <a:endParaRPr lang="zh-CN" altLang="en-US" sz="1400" b="1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indent="457200"/>
            <a:endParaRPr lang="zh-CN" altLang="en-US" sz="1400" b="1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9705" y="151130"/>
            <a:ext cx="7578090" cy="3752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500">
                <a:sym typeface="+mn-ea"/>
              </a:rPr>
              <a:t>蒲东街道范围拟供</a:t>
            </a:r>
            <a:r>
              <a:rPr lang="en-US" altLang="zh-CN" sz="1500">
                <a:sym typeface="+mn-ea"/>
              </a:rPr>
              <a:t>1</a:t>
            </a:r>
            <a:r>
              <a:rPr lang="zh-CN" altLang="en-US" sz="1500">
                <a:sym typeface="+mn-ea"/>
              </a:rPr>
              <a:t>宗住宅用地情况</a:t>
            </a:r>
            <a:endParaRPr lang="zh-CN" altLang="en-US" sz="1500">
              <a:sym typeface="+mn-ea"/>
            </a:endParaRPr>
          </a:p>
        </p:txBody>
      </p:sp>
      <p:sp>
        <p:nvSpPr>
          <p:cNvPr id="6" name="矩形标注 5"/>
          <p:cNvSpPr/>
          <p:nvPr/>
        </p:nvSpPr>
        <p:spPr>
          <a:xfrm>
            <a:off x="3291364" y="1520666"/>
            <a:ext cx="3163253" cy="606266"/>
          </a:xfrm>
          <a:prstGeom prst="wedgeRectCallout">
            <a:avLst>
              <a:gd name="adj1" fmla="val -55649"/>
              <a:gd name="adj2" fmla="val 131376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4" name="文本框 3"/>
          <p:cNvSpPr txBox="1"/>
          <p:nvPr/>
        </p:nvSpPr>
        <p:spPr>
          <a:xfrm>
            <a:off x="1214914" y="3678079"/>
            <a:ext cx="3029903" cy="698183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750"/>
          </a:p>
        </p:txBody>
      </p:sp>
      <p:pic>
        <p:nvPicPr>
          <p:cNvPr id="5" name="图片 4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578485"/>
            <a:ext cx="8520430" cy="6057265"/>
          </a:xfrm>
          <a:prstGeom prst="rect">
            <a:avLst/>
          </a:prstGeom>
        </p:spPr>
      </p:pic>
      <p:sp>
        <p:nvSpPr>
          <p:cNvPr id="9" name="矩形标注 8"/>
          <p:cNvSpPr/>
          <p:nvPr/>
        </p:nvSpPr>
        <p:spPr>
          <a:xfrm>
            <a:off x="5220335" y="620395"/>
            <a:ext cx="3163570" cy="1750060"/>
          </a:xfrm>
          <a:prstGeom prst="wedgeRectCallout">
            <a:avLst>
              <a:gd name="adj1" fmla="val -60437"/>
              <a:gd name="adj2" fmla="val 102648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10" name="文本框 9"/>
          <p:cNvSpPr txBox="1"/>
          <p:nvPr/>
        </p:nvSpPr>
        <p:spPr>
          <a:xfrm>
            <a:off x="5220335" y="620395"/>
            <a:ext cx="3126105" cy="16783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sym typeface="+mn-ea"/>
              </a:rPr>
              <a:t>位于蒲城路南侧、康庄路东侧，规划面积为</a:t>
            </a:r>
            <a:r>
              <a:rPr lang="en-US" altLang="zh-CN" sz="1200">
                <a:sym typeface="+mn-ea"/>
              </a:rPr>
              <a:t>60.71</a:t>
            </a:r>
            <a:r>
              <a:rPr lang="zh-CN" altLang="en-US" sz="1200">
                <a:sym typeface="+mn-ea"/>
              </a:rPr>
              <a:t>亩（以实测面积为准），其中</a:t>
            </a:r>
            <a:r>
              <a:rPr lang="en-US" altLang="zh-CN" sz="1200">
                <a:sym typeface="+mn-ea"/>
              </a:rPr>
              <a:t>22.83</a:t>
            </a:r>
            <a:r>
              <a:rPr lang="zh-CN" altLang="en-US" sz="1200">
                <a:sym typeface="+mn-ea"/>
              </a:rPr>
              <a:t>亩分别于</a:t>
            </a:r>
            <a:r>
              <a:rPr lang="en-US" altLang="zh-CN" sz="1200">
                <a:sym typeface="+mn-ea"/>
              </a:rPr>
              <a:t>2010</a:t>
            </a:r>
            <a:r>
              <a:rPr lang="zh-CN" altLang="en-US" sz="1200">
                <a:sym typeface="+mn-ea"/>
              </a:rPr>
              <a:t>年</a:t>
            </a:r>
            <a:r>
              <a:rPr lang="en-US" altLang="zh-CN" sz="1200">
                <a:sym typeface="+mn-ea"/>
              </a:rPr>
              <a:t>4</a:t>
            </a:r>
            <a:r>
              <a:rPr lang="zh-CN" altLang="en-US" sz="1200">
                <a:sym typeface="+mn-ea"/>
              </a:rPr>
              <a:t>月</a:t>
            </a:r>
            <a:r>
              <a:rPr lang="en-US" altLang="zh-CN" sz="1200">
                <a:sym typeface="+mn-ea"/>
              </a:rPr>
              <a:t>30</a:t>
            </a:r>
            <a:r>
              <a:rPr lang="zh-CN" altLang="en-US" sz="1200">
                <a:sym typeface="+mn-ea"/>
              </a:rPr>
              <a:t>日、</a:t>
            </a:r>
            <a:r>
              <a:rPr lang="en-US" altLang="zh-CN" sz="1200">
                <a:sym typeface="+mn-ea"/>
              </a:rPr>
              <a:t>2019</a:t>
            </a:r>
            <a:r>
              <a:rPr lang="zh-CN" altLang="en-US" sz="1200">
                <a:sym typeface="+mn-ea"/>
              </a:rPr>
              <a:t>年</a:t>
            </a:r>
            <a:r>
              <a:rPr lang="en-US" altLang="zh-CN" sz="1200">
                <a:sym typeface="+mn-ea"/>
              </a:rPr>
              <a:t>12</a:t>
            </a:r>
            <a:r>
              <a:rPr lang="zh-CN" altLang="en-US" sz="1200">
                <a:sym typeface="+mn-ea"/>
              </a:rPr>
              <a:t>月</a:t>
            </a:r>
            <a:r>
              <a:rPr lang="en-US" altLang="zh-CN" sz="1200">
                <a:sym typeface="+mn-ea"/>
              </a:rPr>
              <a:t>30</a:t>
            </a:r>
            <a:r>
              <a:rPr lang="zh-CN" altLang="en-US" sz="1200">
                <a:sym typeface="+mn-ea"/>
              </a:rPr>
              <a:t>日经省政府（豫政土〔</a:t>
            </a:r>
            <a:r>
              <a:rPr lang="en-US" altLang="zh-CN" sz="1200">
                <a:sym typeface="+mn-ea"/>
              </a:rPr>
              <a:t>2010</a:t>
            </a:r>
            <a:r>
              <a:rPr lang="zh-CN" altLang="en-US" sz="1200">
                <a:sym typeface="+mn-ea"/>
              </a:rPr>
              <a:t>〕</a:t>
            </a:r>
            <a:r>
              <a:rPr lang="en-US" altLang="zh-CN" sz="1200">
                <a:sym typeface="+mn-ea"/>
              </a:rPr>
              <a:t>396</a:t>
            </a:r>
            <a:r>
              <a:rPr lang="zh-CN" altLang="en-US" sz="1200">
                <a:sym typeface="+mn-ea"/>
              </a:rPr>
              <a:t>号、豫政土〔</a:t>
            </a:r>
            <a:r>
              <a:rPr lang="en-US" altLang="zh-CN" sz="1200">
                <a:sym typeface="+mn-ea"/>
              </a:rPr>
              <a:t>2019</a:t>
            </a:r>
            <a:r>
              <a:rPr lang="zh-CN" altLang="en-US" sz="1200">
                <a:sym typeface="+mn-ea"/>
              </a:rPr>
              <a:t>〕</a:t>
            </a:r>
            <a:r>
              <a:rPr lang="en-US" altLang="zh-CN" sz="1200">
                <a:sym typeface="+mn-ea"/>
              </a:rPr>
              <a:t>1306</a:t>
            </a:r>
            <a:r>
              <a:rPr lang="zh-CN" altLang="en-US" sz="1200">
                <a:sym typeface="+mn-ea"/>
              </a:rPr>
              <a:t>号）批复征收，还有约</a:t>
            </a:r>
            <a:r>
              <a:rPr lang="en-US" altLang="zh-CN" sz="1200">
                <a:sym typeface="+mn-ea"/>
              </a:rPr>
              <a:t>37.88</a:t>
            </a:r>
            <a:r>
              <a:rPr lang="zh-CN" altLang="en-US" sz="1200">
                <a:sym typeface="+mn-ea"/>
              </a:rPr>
              <a:t>亩土地未批复征收。</a:t>
            </a:r>
            <a:endParaRPr lang="zh-CN" altLang="en-US" sz="1200">
              <a:sym typeface="+mn-ea"/>
            </a:endParaRPr>
          </a:p>
          <a:p>
            <a:r>
              <a:rPr lang="zh-CN" altLang="en-US" sz="1200">
                <a:sym typeface="+mn-ea"/>
              </a:rPr>
              <a:t>处置建议：对地块内未批复土地组织报批，具备出让条件后，由自然资源和规划局按照规划用途和挂牌程序进行出让。</a:t>
            </a:r>
            <a:endParaRPr lang="zh-CN" altLang="en-US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9705" y="151130"/>
            <a:ext cx="7578090" cy="3752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500">
                <a:sym typeface="+mn-ea"/>
              </a:rPr>
              <a:t>蒲东街道范围拟供</a:t>
            </a:r>
            <a:r>
              <a:rPr lang="en-US" altLang="zh-CN" sz="1500">
                <a:sym typeface="+mn-ea"/>
              </a:rPr>
              <a:t>1</a:t>
            </a:r>
            <a:r>
              <a:rPr lang="zh-CN" altLang="en-US" sz="1500">
                <a:sym typeface="+mn-ea"/>
              </a:rPr>
              <a:t>宗住宅用地情况</a:t>
            </a:r>
            <a:endParaRPr lang="zh-CN" altLang="en-US" sz="15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14914" y="3678079"/>
            <a:ext cx="3029903" cy="698183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750"/>
          </a:p>
        </p:txBody>
      </p:sp>
      <p:pic>
        <p:nvPicPr>
          <p:cNvPr id="2" name="图片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620395"/>
            <a:ext cx="8384540" cy="59569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855</Words>
  <Application>WPS 演示</Application>
  <PresentationFormat/>
  <Paragraphs>48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黑体</vt:lpstr>
      <vt:lpstr>仿宋</vt:lpstr>
      <vt:lpstr>仿宋_GB2312</vt:lpstr>
      <vt:lpstr>Arial Unicode MS</vt:lpstr>
      <vt:lpstr>Calibri</vt:lpstr>
      <vt:lpstr>默认设计模板</vt:lpstr>
      <vt:lpstr>PowerPoint 演示文稿</vt:lpstr>
      <vt:lpstr>情况说明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～飞</cp:lastModifiedBy>
  <cp:revision>84</cp:revision>
  <dcterms:created xsi:type="dcterms:W3CDTF">2025-02-21T07:41:00Z</dcterms:created>
  <dcterms:modified xsi:type="dcterms:W3CDTF">2025-11-17T01:48:43Z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2052-12.1.0.23125</vt:lpwstr>
  </property>
  <property fmtid="{D5CDD505-2E9C-101B-9397-08002B2CF9AE}" pid="3" name="ICV">
    <vt:lpwstr>20C7B5E491A442E6868BBF8D678CC0CF_13</vt:lpwstr>
  </property>
</Properties>
</file>