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69" r:id="rId4"/>
    <p:sldId id="262" r:id="rId5"/>
    <p:sldId id="265" r:id="rId6"/>
    <p:sldId id="259" r:id="rId7"/>
    <p:sldId id="268" r:id="rId8"/>
    <p:sldId id="270" r:id="rId9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965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764030" y="1124585"/>
            <a:ext cx="5911850" cy="11601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zh-CN" altLang="en-US" sz="3600" b="1">
                <a:ea typeface="微软雅黑" panose="020B0503020204020204" charset="-122"/>
              </a:rPr>
              <a:t>修德路南侧、桂陵大道以东地块控规</a:t>
            </a:r>
            <a:r>
              <a:rPr lang="zh-CN" altLang="en-US" sz="3600" b="1">
                <a:ea typeface="微软雅黑" panose="020B0503020204020204" charset="-122"/>
              </a:rPr>
              <a:t>方案及供地情况</a:t>
            </a:r>
            <a:endParaRPr lang="zh-CN" altLang="en-US" sz="3600" b="1"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0020" y="4797425"/>
            <a:ext cx="4615180" cy="71882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编制单位：</a:t>
            </a:r>
            <a:r>
              <a:rPr lang="zh-CN" altLang="zh-CN" sz="1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河南省城乡规划设计研究总院</a:t>
            </a:r>
            <a:endParaRPr lang="zh-CN" altLang="zh-CN" sz="1800" b="1"/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360" y="620395"/>
            <a:ext cx="8229600" cy="873125"/>
          </a:xfrm>
        </p:spPr>
        <p:txBody>
          <a:bodyPr/>
          <a:p>
            <a:pPr algn="l"/>
            <a:r>
              <a:rPr lang="zh-CN" altLang="zh-CN" sz="2400" b="1"/>
              <a:t>情况说明</a:t>
            </a:r>
            <a:endParaRPr lang="zh-CN" altLang="zh-CN" sz="2400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625" y="1701165"/>
            <a:ext cx="7435850" cy="4073525"/>
          </a:xfrm>
        </p:spPr>
        <p:txBody>
          <a:bodyPr/>
          <a:p>
            <a:pPr marL="0" indent="0">
              <a:lnSpc>
                <a:spcPts val="3300"/>
              </a:lnSpc>
              <a:buNone/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sym typeface="+mn-ea"/>
              </a:rPr>
              <a:t>    </a:t>
            </a:r>
            <a:r>
              <a:rPr lang="zh-CN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该地块位于南蒲街道范围，桂陵大道以东、修德路南侧，规划为城镇住宅用地</a:t>
            </a:r>
            <a:r>
              <a:rPr lang="en-US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,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规划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面积</a:t>
            </a:r>
            <a:r>
              <a:rPr lang="en-US" altLang="zh-CN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49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sym typeface="+mn-ea"/>
              </a:rPr>
              <a:t>亩。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该地块拟</a:t>
            </a:r>
            <a:r>
              <a:rPr 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挂牌出让，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需编制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地块控规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方案，出具规划设计条件</a:t>
            </a:r>
            <a:r>
              <a:rPr lang="zh-CN" altLang="zh-CN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微软雅黑" panose="020B0503020204020204" charset="-122"/>
              </a:rPr>
              <a:t>。</a:t>
            </a:r>
            <a:endParaRPr lang="zh-CN" altLang="zh-CN" sz="20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332740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正射影像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位置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833120"/>
            <a:ext cx="8114665" cy="5521325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3780155" y="2016760"/>
            <a:ext cx="842645" cy="1129665"/>
          </a:xfrm>
          <a:custGeom>
            <a:avLst/>
            <a:gdLst>
              <a:gd name="connisteX0" fmla="*/ 322580 w 842645"/>
              <a:gd name="connsiteY0" fmla="*/ 0 h 1129665"/>
              <a:gd name="connisteX1" fmla="*/ 842645 w 842645"/>
              <a:gd name="connsiteY1" fmla="*/ 44450 h 1129665"/>
              <a:gd name="connisteX2" fmla="*/ 708025 w 842645"/>
              <a:gd name="connsiteY2" fmla="*/ 1129665 h 1129665"/>
              <a:gd name="connisteX3" fmla="*/ 53340 w 842645"/>
              <a:gd name="connsiteY3" fmla="*/ 1084580 h 1129665"/>
              <a:gd name="connisteX4" fmla="*/ 0 w 842645"/>
              <a:gd name="connsiteY4" fmla="*/ 1012825 h 1129665"/>
              <a:gd name="connisteX5" fmla="*/ 259715 w 842645"/>
              <a:gd name="connsiteY5" fmla="*/ 44450 h 1129665"/>
              <a:gd name="connisteX6" fmla="*/ 322580 w 842645"/>
              <a:gd name="connsiteY6" fmla="*/ 0 h 11296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842645" h="1129665">
                <a:moveTo>
                  <a:pt x="322580" y="0"/>
                </a:moveTo>
                <a:lnTo>
                  <a:pt x="842645" y="44450"/>
                </a:lnTo>
                <a:lnTo>
                  <a:pt x="708025" y="1129665"/>
                </a:lnTo>
                <a:lnTo>
                  <a:pt x="53340" y="1084580"/>
                </a:lnTo>
                <a:lnTo>
                  <a:pt x="0" y="1012825"/>
                </a:lnTo>
                <a:lnTo>
                  <a:pt x="259715" y="44450"/>
                </a:lnTo>
                <a:lnTo>
                  <a:pt x="32258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589655" y="1096645"/>
            <a:ext cx="11290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highlight>
                  <a:srgbClr val="FFFF00"/>
                </a:highlight>
              </a:rPr>
              <a:t>山水云墅</a:t>
            </a:r>
            <a:endParaRPr lang="zh-CN" altLang="en-US" sz="1200">
              <a:highlight>
                <a:srgbClr val="FFFF00"/>
              </a:highligh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87900" y="3068955"/>
            <a:ext cx="12096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highlight>
                  <a:srgbClr val="FFFF00"/>
                </a:highlight>
              </a:rPr>
              <a:t>高店社区</a:t>
            </a:r>
            <a:endParaRPr lang="zh-CN" altLang="en-US" sz="120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2140" y="40449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国土空间位置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图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836295"/>
            <a:ext cx="7809230" cy="5657215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3420110" y="2636520"/>
            <a:ext cx="852805" cy="1061720"/>
          </a:xfrm>
          <a:custGeom>
            <a:avLst/>
            <a:gdLst>
              <a:gd name="connisteX0" fmla="*/ 322580 w 842645"/>
              <a:gd name="connsiteY0" fmla="*/ 0 h 1129665"/>
              <a:gd name="connisteX1" fmla="*/ 842645 w 842645"/>
              <a:gd name="connsiteY1" fmla="*/ 44450 h 1129665"/>
              <a:gd name="connisteX2" fmla="*/ 708025 w 842645"/>
              <a:gd name="connsiteY2" fmla="*/ 1129665 h 1129665"/>
              <a:gd name="connisteX3" fmla="*/ 53340 w 842645"/>
              <a:gd name="connsiteY3" fmla="*/ 1084580 h 1129665"/>
              <a:gd name="connisteX4" fmla="*/ 0 w 842645"/>
              <a:gd name="connsiteY4" fmla="*/ 1012825 h 1129665"/>
              <a:gd name="connisteX5" fmla="*/ 259715 w 842645"/>
              <a:gd name="connsiteY5" fmla="*/ 44450 h 1129665"/>
              <a:gd name="connisteX6" fmla="*/ 322580 w 842645"/>
              <a:gd name="connsiteY6" fmla="*/ 0 h 11296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842645" h="1129665">
                <a:moveTo>
                  <a:pt x="322580" y="0"/>
                </a:moveTo>
                <a:lnTo>
                  <a:pt x="842645" y="44450"/>
                </a:lnTo>
                <a:lnTo>
                  <a:pt x="708025" y="1129665"/>
                </a:lnTo>
                <a:lnTo>
                  <a:pt x="53340" y="1084580"/>
                </a:lnTo>
                <a:lnTo>
                  <a:pt x="0" y="1012825"/>
                </a:lnTo>
                <a:lnTo>
                  <a:pt x="259715" y="44450"/>
                </a:lnTo>
                <a:lnTo>
                  <a:pt x="32258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39750" y="26098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控规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图则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" name="图片 2" descr="31f3ac4554862a94049b82544de6e994"/>
          <p:cNvPicPr>
            <a:picLocks noChangeAspect="1"/>
          </p:cNvPicPr>
          <p:nvPr/>
        </p:nvPicPr>
        <p:blipFill>
          <a:blip r:embed="rId1"/>
          <a:srcRect l="5903" t="4296" r="3542" b="4286"/>
          <a:stretch>
            <a:fillRect/>
          </a:stretch>
        </p:blipFill>
        <p:spPr>
          <a:xfrm>
            <a:off x="467360" y="764540"/>
            <a:ext cx="8280400" cy="59048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95605" y="476885"/>
            <a:ext cx="304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技术</a:t>
            </a:r>
            <a:r>
              <a:rPr lang="zh-CN" altLang="en-US" sz="1800" b="1">
                <a:latin typeface="Arial" panose="020B0604020202020204" pitchFamily="34" charset="0"/>
                <a:ea typeface="微软雅黑" panose="020B0503020204020204" charset="-122"/>
              </a:rPr>
              <a:t>指标</a:t>
            </a:r>
            <a:endParaRPr lang="zh-CN" altLang="en-US" sz="1800" b="1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 descr="wechat_2025-10-16_174232_0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9140" y="0"/>
            <a:ext cx="51257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90976" y="260033"/>
            <a:ext cx="7578090" cy="3752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500">
                <a:sym typeface="+mn-ea"/>
              </a:rPr>
              <a:t>南蒲办事处范围拟供</a:t>
            </a:r>
            <a:r>
              <a:rPr lang="en-US" altLang="zh-CN" sz="1500">
                <a:sym typeface="+mn-ea"/>
              </a:rPr>
              <a:t>1</a:t>
            </a:r>
            <a:r>
              <a:rPr lang="zh-CN" altLang="en-US" sz="1500">
                <a:sym typeface="+mn-ea"/>
              </a:rPr>
              <a:t>宗住宅用地情况</a:t>
            </a:r>
            <a:endParaRPr lang="zh-CN" altLang="en-US" sz="1500">
              <a:sym typeface="+mn-ea"/>
            </a:endParaRPr>
          </a:p>
        </p:txBody>
      </p:sp>
      <p:pic>
        <p:nvPicPr>
          <p:cNvPr id="3" name="图片 2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713105"/>
            <a:ext cx="8327390" cy="5916930"/>
          </a:xfrm>
          <a:prstGeom prst="rect">
            <a:avLst/>
          </a:prstGeom>
        </p:spPr>
      </p:pic>
      <p:sp>
        <p:nvSpPr>
          <p:cNvPr id="6" name="矩形标注 5"/>
          <p:cNvSpPr/>
          <p:nvPr/>
        </p:nvSpPr>
        <p:spPr>
          <a:xfrm>
            <a:off x="5076190" y="713105"/>
            <a:ext cx="3601085" cy="1576705"/>
          </a:xfrm>
          <a:prstGeom prst="wedgeRectCallout">
            <a:avLst>
              <a:gd name="adj1" fmla="val -55572"/>
              <a:gd name="adj2" fmla="val 103564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sz="1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76190" y="713105"/>
            <a:ext cx="3612515" cy="1912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1200"/>
              <a:t>拟出让宗地位于桂陵大道以东、修德路南侧，面积面积约</a:t>
            </a:r>
            <a:r>
              <a:rPr lang="en-US" altLang="zh-CN" sz="1200"/>
              <a:t>49</a:t>
            </a:r>
            <a:r>
              <a:rPr lang="zh-CN" altLang="en-US" sz="1200"/>
              <a:t>亩（以实测面积为准），其中</a:t>
            </a:r>
            <a:r>
              <a:rPr lang="en-US" altLang="zh-CN" sz="1200"/>
              <a:t>37.02</a:t>
            </a:r>
            <a:r>
              <a:rPr lang="zh-CN" altLang="en-US" sz="1200"/>
              <a:t>亩分别于</a:t>
            </a:r>
            <a:r>
              <a:rPr lang="en-US" altLang="zh-CN" sz="1200"/>
              <a:t>2014</a:t>
            </a:r>
            <a:r>
              <a:rPr lang="zh-CN" altLang="en-US" sz="1200"/>
              <a:t>年</a:t>
            </a:r>
            <a:r>
              <a:rPr lang="en-US" altLang="zh-CN" sz="1200"/>
              <a:t>7</a:t>
            </a:r>
            <a:r>
              <a:rPr lang="zh-CN" altLang="en-US" sz="1200"/>
              <a:t>月</a:t>
            </a:r>
            <a:r>
              <a:rPr lang="en-US" altLang="zh-CN" sz="1200"/>
              <a:t>17</a:t>
            </a:r>
            <a:r>
              <a:rPr lang="zh-CN" altLang="en-US" sz="1200"/>
              <a:t>日、</a:t>
            </a:r>
            <a:r>
              <a:rPr lang="en-US" altLang="zh-CN" sz="1200"/>
              <a:t>2019</a:t>
            </a:r>
            <a:r>
              <a:rPr lang="zh-CN" altLang="en-US" sz="1200"/>
              <a:t>年</a:t>
            </a:r>
            <a:r>
              <a:rPr lang="en-US" altLang="zh-CN" sz="1200"/>
              <a:t>4</a:t>
            </a:r>
            <a:r>
              <a:rPr lang="zh-CN" altLang="en-US" sz="1200"/>
              <a:t>月</a:t>
            </a:r>
            <a:r>
              <a:rPr lang="en-US" altLang="zh-CN" sz="1200"/>
              <a:t>26</a:t>
            </a:r>
            <a:r>
              <a:rPr lang="zh-CN" altLang="en-US" sz="1200"/>
              <a:t>日经省政府（豫政土〔</a:t>
            </a:r>
            <a:r>
              <a:rPr lang="en-US" altLang="zh-CN" sz="1200"/>
              <a:t>2014</a:t>
            </a:r>
            <a:r>
              <a:rPr lang="zh-CN" altLang="en-US" sz="1200"/>
              <a:t>〕</a:t>
            </a:r>
            <a:r>
              <a:rPr lang="en-US" altLang="zh-CN" sz="1200"/>
              <a:t>883</a:t>
            </a:r>
            <a:r>
              <a:rPr lang="zh-CN" altLang="en-US" sz="1200"/>
              <a:t>号、豫政土〔</a:t>
            </a:r>
            <a:r>
              <a:rPr lang="en-US" altLang="zh-CN" sz="1200"/>
              <a:t>2019</a:t>
            </a:r>
            <a:r>
              <a:rPr lang="zh-CN" altLang="en-US" sz="1200"/>
              <a:t>〕</a:t>
            </a:r>
            <a:r>
              <a:rPr lang="en-US" altLang="zh-CN" sz="1200"/>
              <a:t>454</a:t>
            </a:r>
            <a:r>
              <a:rPr lang="zh-CN" altLang="en-US" sz="1200"/>
              <a:t>号）文件批复征收，还有约</a:t>
            </a:r>
            <a:r>
              <a:rPr lang="en-US" altLang="zh-CN" sz="1200"/>
              <a:t>12</a:t>
            </a:r>
            <a:r>
              <a:rPr lang="zh-CN" altLang="en-US" sz="1200"/>
              <a:t>亩未批复征收。</a:t>
            </a:r>
            <a:endParaRPr lang="zh-CN" altLang="en-US" sz="1200"/>
          </a:p>
          <a:p>
            <a:pPr algn="l"/>
            <a:r>
              <a:rPr lang="zh-CN" altLang="en-US" sz="1200"/>
              <a:t>处置建议：</a:t>
            </a:r>
            <a:r>
              <a:rPr lang="zh-CN" altLang="en-US" sz="1200">
                <a:sym typeface="+mn-ea"/>
              </a:rPr>
              <a:t>对地块内未批复土地组织报批，具备出让条件后，由自然资源和规划局按照规划用途和挂牌程序进行出让。</a:t>
            </a:r>
            <a:endParaRPr lang="zh-CN" altLang="en-US" sz="1200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4714240" y="3140710"/>
            <a:ext cx="146050" cy="508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4716145" y="3161030"/>
            <a:ext cx="130175" cy="1132205"/>
          </a:xfrm>
          <a:prstGeom prst="line">
            <a:avLst/>
          </a:prstGeom>
          <a:ln w="31750" cap="rnd">
            <a:solidFill>
              <a:srgbClr val="FFFF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 flipV="1">
            <a:off x="4427855" y="4293235"/>
            <a:ext cx="278765" cy="38100"/>
          </a:xfrm>
          <a:prstGeom prst="line">
            <a:avLst/>
          </a:prstGeom>
          <a:ln w="31750" cap="rnd">
            <a:solidFill>
              <a:srgbClr val="FFFF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WPS 演示</Application>
  <PresentationFormat/>
  <Paragraphs>26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黑体</vt:lpstr>
      <vt:lpstr>仿宋</vt:lpstr>
      <vt:lpstr>Arial Unicode MS</vt:lpstr>
      <vt:lpstr>Calibri</vt:lpstr>
      <vt:lpstr>默认设计模板</vt:lpstr>
      <vt:lpstr>PowerPoint 演示文稿</vt:lpstr>
      <vt:lpstr>情况说明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～飞</cp:lastModifiedBy>
  <cp:revision>80</cp:revision>
  <dcterms:created xsi:type="dcterms:W3CDTF">2025-02-21T07:41:00Z</dcterms:created>
  <dcterms:modified xsi:type="dcterms:W3CDTF">2025-11-17T01:47:02Z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2052-12.1.0.23125</vt:lpwstr>
  </property>
  <property fmtid="{D5CDD505-2E9C-101B-9397-08002B2CF9AE}" pid="3" name="ICV">
    <vt:lpwstr>20C7B5E491A442E6868BBF8D678CC0CF_13</vt:lpwstr>
  </property>
</Properties>
</file>